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7" r:id="rId3"/>
    <p:sldId id="280" r:id="rId4"/>
    <p:sldId id="258" r:id="rId5"/>
    <p:sldId id="259" r:id="rId6"/>
    <p:sldId id="260" r:id="rId7"/>
    <p:sldId id="261" r:id="rId8"/>
    <p:sldId id="262" r:id="rId9"/>
    <p:sldId id="263" r:id="rId10"/>
    <p:sldId id="306" r:id="rId11"/>
    <p:sldId id="264" r:id="rId12"/>
    <p:sldId id="265" r:id="rId13"/>
    <p:sldId id="266" r:id="rId14"/>
    <p:sldId id="267" r:id="rId15"/>
    <p:sldId id="268" r:id="rId16"/>
    <p:sldId id="304" r:id="rId17"/>
    <p:sldId id="271" r:id="rId18"/>
    <p:sldId id="269" r:id="rId19"/>
    <p:sldId id="274" r:id="rId20"/>
    <p:sldId id="270" r:id="rId21"/>
    <p:sldId id="272" r:id="rId22"/>
    <p:sldId id="273" r:id="rId23"/>
    <p:sldId id="305" r:id="rId24"/>
    <p:sldId id="275" r:id="rId25"/>
    <p:sldId id="281" r:id="rId26"/>
    <p:sldId id="282" r:id="rId27"/>
    <p:sldId id="286" r:id="rId28"/>
    <p:sldId id="294" r:id="rId29"/>
    <p:sldId id="285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6" r:id="rId38"/>
    <p:sldId id="295" r:id="rId39"/>
    <p:sldId id="297" r:id="rId40"/>
    <p:sldId id="301" r:id="rId41"/>
    <p:sldId id="302" r:id="rId42"/>
    <p:sldId id="298" r:id="rId43"/>
    <p:sldId id="300" r:id="rId44"/>
    <p:sldId id="299" r:id="rId45"/>
    <p:sldId id="283" r:id="rId46"/>
    <p:sldId id="284" r:id="rId47"/>
    <p:sldId id="303" r:id="rId48"/>
    <p:sldId id="277" r:id="rId49"/>
    <p:sldId id="278" r:id="rId50"/>
    <p:sldId id="279" r:id="rId51"/>
  </p:sldIdLst>
  <p:sldSz cx="18288000" cy="10287000"/>
  <p:notesSz cx="6797675" cy="9926638"/>
  <p:embeddedFontLst>
    <p:embeddedFont>
      <p:font typeface="Calibri" pitchFamily="34" charset="0"/>
      <p:regular r:id="rId54"/>
      <p:bold r:id="rId55"/>
      <p:italic r:id="rId56"/>
      <p:boldItalic r:id="rId57"/>
    </p:embeddedFont>
    <p:embeddedFont>
      <p:font typeface="Arimo" charset="0"/>
      <p:regular r:id="rId58"/>
      <p:bold r:id="rId59"/>
      <p:italic r:id="rId60"/>
      <p:boldItalic r:id="rId61"/>
    </p:embeddedFont>
    <p:embeddedFont>
      <p:font typeface="Cambria" pitchFamily="18" charset="0"/>
      <p:regular r:id="rId62"/>
      <p:bold r:id="rId63"/>
      <p:italic r:id="rId64"/>
      <p:boldItalic r:id="rId65"/>
    </p:embeddedFont>
    <p:embeddedFont>
      <p:font typeface="Arial Black" pitchFamily="34" charset="0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7" roundtripDataSignature="AMtx7mjGFRjBHtjldDwS8vys44G4hdMQ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836" autoAdjust="0"/>
  </p:normalViewPr>
  <p:slideViewPr>
    <p:cSldViewPr snapToGrid="0">
      <p:cViewPr varScale="1">
        <p:scale>
          <a:sx n="64" d="100"/>
          <a:sy n="64" d="100"/>
        </p:scale>
        <p:origin x="-528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6A71D-CA11-4C63-81A0-727AC48E8B71}" type="datetimeFigureOut">
              <a:rPr lang="pl-PL" smtClean="0"/>
              <a:t>2024-11-26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0DABA-C47D-4FA8-87FA-592D68B983A9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187273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 smtClean="0"/>
              <a:t>Konkursy</a:t>
            </a:r>
            <a:r>
              <a:rPr lang="pl-PL" baseline="0" dirty="0" smtClean="0"/>
              <a:t> wiedzy mające na celu zainteresowanie historią </a:t>
            </a:r>
            <a:r>
              <a:rPr lang="pl-PL" baseline="0" dirty="0" err="1" smtClean="0"/>
              <a:t>bytomia</a:t>
            </a:r>
            <a:r>
              <a:rPr lang="pl-PL" baseline="0" dirty="0" smtClean="0"/>
              <a:t> i swojej małej ojczyzny</a:t>
            </a:r>
            <a:endParaRPr dirty="0"/>
          </a:p>
        </p:txBody>
      </p:sp>
      <p:sp>
        <p:nvSpPr>
          <p:cNvPr id="205" name="Google Shape;20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100" dirty="0" smtClean="0">
                <a:latin typeface="Calibri" pitchFamily="34" charset="0"/>
                <a:cs typeface="Calibri" pitchFamily="34" charset="0"/>
              </a:rPr>
              <a:t>W wydarzeniu udział wzięło 120 osób z bytomskich placówek oświatowych. Wyłoniono 3 laureatów z przedszkoli , 3 laureatów z szkół podstawowych oraz wręczono 20 wyróżnień. Nadesłane prace były wystawione na pl. Św. Barbary Bytomiu podczas rodzinnego festynu. </a:t>
            </a:r>
          </a:p>
          <a:p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walczących o wolną i niepodległą Polskę w 1918 roku oraz Polaków – ofiary ludobójstwa dokonanego przez OUN UPA na Wołyniu i w Małopolsce Wschodniej na cmentarzu </a:t>
            </a:r>
            <a:r>
              <a:rPr lang="pl-PL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Dolorosa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7753662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uczestnicy zjazdu odbyli spacer </a:t>
            </a:r>
          </a:p>
          <a:p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„W poszukiwaniu bytomskiego herbu”, zwiedzali wystawę  </a:t>
            </a:r>
            <a:b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Muzeum Górnośląskim „Rytm Miasta”, odbyli przejażdżkę zabytkowym tramwajem linii 38 oraz Górnośląską Koleją Wąskotorową, uczestniczyli w wernisażu pokonkursowym „Bytom – jak to było za </a:t>
            </a:r>
            <a:r>
              <a:rPr lang="pl-PL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bajtla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”, spotkali się z uczestnikami Śląskich Manewrów, Zlotu Pojazdów Militarnych, wzięli udział w premierze „Don Giovanni” w Operze Śląskiej, a także w grze miejskiej „Szlakiem bytomskich kobiet”,  uczestniczyli w mszy  Świętej oraz  koncercie kończącym Festiwal „Kwiaty na kamieniach”.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33770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scenie wystąpili: Marta Król – wokalistka jazzowa, absolwentka Ogólnokształcącej Szkoły Muzycznej w Bytomiu, Oliwia Skrzypczyk - </a:t>
            </a:r>
            <a:r>
              <a:rPr lang="pl-PL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multiinstrumentalistka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wokalistka, tancerka, aranżerka, absolwentka Ogólnokształcącej Szkoły Muzycznej w Bytomiu, Ewa Uryga - wokalistka jazzowa, popowa, soulowa i </a:t>
            </a:r>
            <a:r>
              <a:rPr lang="pl-PL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gospelowa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absolwentka Technikum Elektronicznego </a:t>
            </a:r>
            <a:b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Bytomiu.</a:t>
            </a:r>
          </a:p>
          <a:p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Artystkom towarzyszyła Polska Młodzieżowa Orkiestra Symfoniczna pod dyrekcją Filipa </a:t>
            </a:r>
            <a:r>
              <a:rPr lang="pl-PL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Hugeta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Koncert poprowadził Marcin Gad. W koncercie uczestniczyło 245 osób.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3383244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tego wydarzenia przesłano 195 prac, które oglądać można było w przestrzeni galerii, na podwórku i korytarzu kamienicy  przy ul. </a:t>
            </a:r>
            <a:r>
              <a:rPr lang="pl-PL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Jainty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17.  W programie imprezy odbyły się koncerty, a studenci Wydziału Teatru Tańca AST zaprezentowali spektakl taneczny.  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Główną 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nagrodę  festiwalu zdobyli  Sergiusz Korweta z Gliwic i  Daniel Łukasz </a:t>
            </a:r>
            <a:r>
              <a:rPr lang="pl-PL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Kałuś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 Bytomia. Jak co roku równolegle do Festiwalu Sztuki Wysokiej odbył się Mały Festiwal,  impreza skierowana do dzieci. Na konkurs trafiło w tym roku aż 200 prac. Nagrodzone prace zaprezentowano w dniu festiwalu w Poradni Psychologiczno-Pedagogicznej. </a:t>
            </a:r>
          </a:p>
          <a:p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tym wydarzeniu wzięło udział 216 hodowców, zostały </a:t>
            </a:r>
            <a:r>
              <a:rPr lang="pl-PL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zakoszowane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4234 gołębie. Uroczyste wręczenie pucharów odbyło się 11 listopada 2024 r. na zebraniu polotowym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237291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 zabrakło muzyki na żywo, warsztatów artystycznych dla dzieci i dorosłych. W ramach pikniku goście zadbali też o swoje emocje i dobrostan psychofizyczny, relaksując się podczas ma</a:t>
            </a:r>
          </a:p>
          <a:p>
            <a:r>
              <a:rPr lang="pl-PL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Pck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Po ceremonii wręczeni odznaczeń i upominków odbył się recital tenora Bytomskiej i Krakowskiej Opery Adama </a:t>
            </a:r>
            <a:r>
              <a:rPr lang="pl-PL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Sobierajskiegosażu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ćwicząc jogę,  </a:t>
            </a:r>
            <a:r>
              <a:rPr lang="pl-PL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pilates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wyplatali wianki i kwiatowe bransoletki</a:t>
            </a:r>
            <a:endParaRPr lang="pl-PL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l-PL" sz="11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BCKino</a:t>
            </a:r>
            <a:r>
              <a:rPr lang="pl-PL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 wakacje zawitało pod Pałac </a:t>
            </a:r>
            <a:br>
              <a:rPr lang="pl-PL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Miechowicach, do  OSP  w Suchej Górze,  pod halę Na Skarpie, do Amfiteatru Parku Miejskiego, na skwer pod Bytomskim Centrum Kultury. Korzystne warunki atmosferyczne pozwoliły aby większość projekcji  odbyła się w plenerze. Bytomianie w ilości ponad 1200 osób łącznie obejrzeli 8 seansów.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7037959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Wystawa jest kontynuacją zmagań artystki ze śląskim pejzażem. Przygodę z tym tematem rozpoczęła podczas projektu „Magia Bytomia – abstrakcyjne pejzaże Śląska”. Warsztaty artystyczne zaplanowane w zadaniu objęły cykl czterech spotkań. Trzech praktycznych ze szkicownikiem /starą książką a jedno przy organizacji wernisażu. Wystawa prac uczestników warsztatów odbyła się podczas  wernisażu wystawy Magdaleny Wesołowskiej. Tematem prac warsztatowych były przestrzenie Bytomia.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1282803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wystawie zobaczyć można było zbiór wydawnictw, związanych z Bytomiem, wydawanych przez emitentów działających na terenie miasta, którymi poczta posługuje się lub posługiwała w obrocie. Zbiór ten stanowią wydawnictwa związane z pocztą pruską, niemiecką, prywatną pocztą FLORA oraz pocztami powiatu bytomskiego przed II wojną światową, a po wojnie z Pocztą Polską. Kolekcja przedstawiała również różne typy pieczęci pocztowych: od pierwszych stempli pocztowych Prus 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113579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 smtClean="0"/>
              <a:t>Koordynatorem</a:t>
            </a:r>
            <a:r>
              <a:rPr lang="pl-PL" baseline="0" dirty="0" smtClean="0"/>
              <a:t> projektu była BS 8 oraz szkoły SPS 2, SP 28</a:t>
            </a:r>
            <a:endParaRPr dirty="0"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l-PL" sz="1100" dirty="0" smtClean="0">
                <a:latin typeface="Calibri" pitchFamily="34" charset="0"/>
                <a:cs typeface="Calibri" pitchFamily="34" charset="0"/>
              </a:rPr>
              <a:t>Bohaterowie legend i podań śląskich, są ważnym elementem kultury. Ten właśnie aspekt był motywem dziecięcych twórczości. Wydarzenie zakończył koncert plenerowy Górniczej Orkiestry Dętej Bytom - </a:t>
            </a:r>
            <a:r>
              <a:rPr lang="pl-PL" sz="1100" b="1" dirty="0" smtClean="0">
                <a:latin typeface="Calibri" pitchFamily="34" charset="0"/>
                <a:cs typeface="Calibri" pitchFamily="34" charset="0"/>
              </a:rPr>
              <a:t>udział</a:t>
            </a:r>
            <a:r>
              <a:rPr lang="pl-PL" sz="11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1100" b="1" dirty="0" smtClean="0">
                <a:latin typeface="Calibri" pitchFamily="34" charset="0"/>
                <a:cs typeface="Calibri" pitchFamily="34" charset="0"/>
              </a:rPr>
              <a:t>230 uczestników.</a:t>
            </a:r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l-PL" sz="1100" dirty="0" smtClean="0">
                <a:latin typeface="Calibri" pitchFamily="34" charset="0"/>
                <a:cs typeface="Calibri" pitchFamily="34" charset="0"/>
              </a:rPr>
              <a:t>debata- </a:t>
            </a:r>
            <a:r>
              <a:rPr lang="pl-PL" sz="1100" b="1" dirty="0" smtClean="0">
                <a:latin typeface="Calibri" pitchFamily="34" charset="0"/>
                <a:cs typeface="Calibri" pitchFamily="34" charset="0"/>
              </a:rPr>
              <a:t>udział</a:t>
            </a:r>
            <a:r>
              <a:rPr lang="pl-PL" sz="11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1100" b="1" dirty="0" smtClean="0">
                <a:latin typeface="Calibri" pitchFamily="34" charset="0"/>
                <a:cs typeface="Calibri" pitchFamily="34" charset="0"/>
              </a:rPr>
              <a:t>70 uczestników 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Debata poświęcona historii określanej mianem tragedii górnośląskiej,  jej społecznym skutkom w powojennym czasie historii miasta. Jednym z wątków debaty był także temat ludności napływowej po 1945 roku i kształtowania się nowego bytomskiego </a:t>
            </a:r>
            <a:r>
              <a:rPr lang="pl-PL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społeczeńst</a:t>
            </a:r>
            <a:endParaRPr lang="pl-PL" sz="1100" dirty="0" smtClean="0">
              <a:latin typeface="Calibri" pitchFamily="34" charset="0"/>
              <a:cs typeface="Calibri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3028962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100" dirty="0" smtClean="0">
                <a:latin typeface="Calibri" pitchFamily="34" charset="0"/>
                <a:cs typeface="Calibri" pitchFamily="34" charset="0"/>
              </a:rPr>
              <a:t>Spotkanie z potomkami </a:t>
            </a:r>
            <a:r>
              <a:rPr lang="pl-PL" sz="1100" dirty="0" err="1" smtClean="0">
                <a:latin typeface="Calibri" pitchFamily="34" charset="0"/>
                <a:cs typeface="Calibri" pitchFamily="34" charset="0"/>
              </a:rPr>
              <a:t>Tiele</a:t>
            </a:r>
            <a:r>
              <a:rPr lang="pl-PL" sz="1100" dirty="0" smtClean="0">
                <a:latin typeface="Calibri" pitchFamily="34" charset="0"/>
                <a:cs typeface="Calibri" pitchFamily="34" charset="0"/>
              </a:rPr>
              <a:t>-Wincklerów połączono z koncertem kameralnym, podczas którego mieszkańcy usłyszeli dzieła Bacha, </a:t>
            </a:r>
            <a:r>
              <a:rPr lang="pl-PL" sz="1100" dirty="0" err="1" smtClean="0">
                <a:latin typeface="Calibri" pitchFamily="34" charset="0"/>
                <a:cs typeface="Calibri" pitchFamily="34" charset="0"/>
              </a:rPr>
              <a:t>Müthela</a:t>
            </a:r>
            <a:r>
              <a:rPr lang="pl-PL" sz="11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l-PL" sz="1100" dirty="0" err="1" smtClean="0">
                <a:latin typeface="Calibri" pitchFamily="34" charset="0"/>
                <a:cs typeface="Calibri" pitchFamily="34" charset="0"/>
              </a:rPr>
              <a:t>Peetersa</a:t>
            </a:r>
            <a:r>
              <a:rPr lang="pl-PL" sz="1100" dirty="0" smtClean="0">
                <a:latin typeface="Calibri" pitchFamily="34" charset="0"/>
                <a:cs typeface="Calibri" pitchFamily="34" charset="0"/>
              </a:rPr>
              <a:t>, Donizettiego czy Offenbacha </a:t>
            </a:r>
            <a:br>
              <a:rPr lang="pl-PL" sz="1100" dirty="0" smtClean="0">
                <a:latin typeface="Calibri" pitchFamily="34" charset="0"/>
                <a:cs typeface="Calibri" pitchFamily="34" charset="0"/>
              </a:rPr>
            </a:br>
            <a:r>
              <a:rPr lang="pl-PL" sz="1100" dirty="0" smtClean="0">
                <a:latin typeface="Calibri" pitchFamily="34" charset="0"/>
                <a:cs typeface="Calibri" pitchFamily="34" charset="0"/>
              </a:rPr>
              <a:t>w wykonaniu Jakuba Plewy  na organach oraz śpiewaczek: Justyny Bujak i Karoliny </a:t>
            </a:r>
            <a:r>
              <a:rPr lang="pl-PL" sz="1100" dirty="0" err="1" smtClean="0">
                <a:latin typeface="Calibri" pitchFamily="34" charset="0"/>
                <a:cs typeface="Calibri" pitchFamily="34" charset="0"/>
              </a:rPr>
              <a:t>Borodziuk</a:t>
            </a:r>
            <a:r>
              <a:rPr lang="pl-PL" sz="1100" dirty="0" smtClean="0">
                <a:latin typeface="Calibri" pitchFamily="34" charset="0"/>
                <a:cs typeface="Calibri" pitchFamily="34" charset="0"/>
              </a:rPr>
              <a:t>. Potomkowie rodu opowiadali przede wszystkim </a:t>
            </a:r>
            <a:br>
              <a:rPr lang="pl-PL" sz="1100" dirty="0" smtClean="0">
                <a:latin typeface="Calibri" pitchFamily="34" charset="0"/>
                <a:cs typeface="Calibri" pitchFamily="34" charset="0"/>
              </a:rPr>
            </a:br>
            <a:r>
              <a:rPr lang="pl-PL" sz="1100" dirty="0" smtClean="0">
                <a:latin typeface="Calibri" pitchFamily="34" charset="0"/>
                <a:cs typeface="Calibri" pitchFamily="34" charset="0"/>
              </a:rPr>
              <a:t>o czasach współczesnych, codziennym życiu, ale wspominali także historię swoich przodków, którzy byli związani nie tylko z Miechowicami, ale również z dawną siedzibą Zamku w </a:t>
            </a:r>
            <a:r>
              <a:rPr lang="pl-PL" sz="1100" dirty="0" err="1" smtClean="0">
                <a:latin typeface="Calibri" pitchFamily="34" charset="0"/>
                <a:cs typeface="Calibri" pitchFamily="34" charset="0"/>
              </a:rPr>
              <a:t>Mosznej</a:t>
            </a:r>
            <a:r>
              <a:rPr lang="pl-PL" sz="1100" dirty="0" smtClean="0">
                <a:latin typeface="Calibri" pitchFamily="34" charset="0"/>
                <a:cs typeface="Calibri" pitchFamily="34" charset="0"/>
              </a:rPr>
              <a:t> -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4340842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100" dirty="0" smtClean="0">
                <a:latin typeface="Calibri" pitchFamily="34" charset="0"/>
                <a:cs typeface="Calibri" pitchFamily="34" charset="0"/>
              </a:rPr>
              <a:t>Podczas warsztatów, przeszkoleni zostali  również liderzy lokalnego środowiska których misją jest przeniesienie działań na teren swoich szkół i społeczności</a:t>
            </a:r>
          </a:p>
          <a:p>
            <a:r>
              <a:rPr lang="pl-PL" sz="1100" dirty="0" smtClean="0">
                <a:latin typeface="Calibri" pitchFamily="34" charset="0"/>
                <a:cs typeface="Calibri" pitchFamily="34" charset="0"/>
              </a:rPr>
              <a:t>CSW Kronika stworzyła wystawę sztuki współczesnej , która została potraktowana jako narzędzie edukacyjne, gdzie zestawione zostały doświadczenia kobiet związane z krzywdą dyskryminacji i wykluczenia o różnym podłożu. Wraz z zaproszonymi artystami i artystkami CSW Kronika skupiło się na przedstawicielkach lokalnej społeczności, przypominając życiorysy tych, które odeszły i zapraszając do współpracy te, które są wokół nas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4330729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Przestrzeń tą wypełnił pasją do sztuki, potrzebą tworzenia i ciężką pracą. Artysta zapraszając gości zaoferował  im różnorodne atrakcje, </a:t>
            </a:r>
            <a:b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tym występy muzyczne i możliwość współtworzenia sztuki – w tym przypadku rzeźby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Celem prac było zaprezentowanie Bytomia w nowej odsłonie artystycznej oraz spojrzenie na miasto okiem młodego człowieka XXI wieku. W ramach konkursu jury oceniło ponad czterdzieści fotografii. Łącznie wyróżnienia dostało  10  osób. W trakcie wydarzenia odbył się wykład Tomasza Śmiałka nt. historii Bytomia, a także koncert uczniów szkoły.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6848921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Przy okazji Dni Otwartych poza warsztatami i pokazami odbył się koncert zespołu WONSY. W roku jubileuszowym stworzono dwie nowe inicjatywy dla kandydatów na  studia – </a:t>
            </a:r>
            <a:r>
              <a:rPr lang="pl-PL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otwarte wtorki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 ramach których kandydat może poobserwować proces dydaktyczny oraz </a:t>
            </a:r>
            <a:r>
              <a:rPr lang="pl-PL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jednodniowy indeks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umożliwiający wzięcie czynnego udziału w wybranych zajęciach Wydziału Teatru Tańca. Rozpoczęto wieloletni, międzynarodowy projekt Beyond Front@: </a:t>
            </a:r>
            <a:r>
              <a:rPr lang="pl-PL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Brigding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Project mający na celu promocję Wydziału Teatru Tańca w Bytomiu za granicą oraz nawiązanie stałych współprac z innymi uczelniami i szkołami o profilu tanecznym. Wydział Teatru Tańca  AST w roku 2024 w  swoich materiałach również promował miasto herbem / logotypem jubileuszu 770-lecia. </a:t>
            </a:r>
            <a:endParaRPr lang="pl-PL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które integrowały międzypokoleniowo i były skierowane  nie tylko do starszych mieszkańców  i  środowiska Bytomskiego Uniwersytetu Trzeciego Wieku. W swej formie zapraszały do wspólnej zabawy, świętowania, rozmów.  Wiele z nich dotyka także spraw miasta oraz tego jak się w Bytomiu mieszkańcom żyje. Każda potańcówka realizowana była </a:t>
            </a:r>
            <a:b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innym muzycznym klimacie. </a:t>
            </a:r>
            <a:endParaRPr lang="pl-PL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0ff72f33d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0ff72f33d2_1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2" name="Google Shape;3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4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5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4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4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4.pn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4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5.png"/><Relationship Id="rId7" Type="http://schemas.openxmlformats.org/officeDocument/2006/relationships/image" Target="../media/image1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4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5.png"/><Relationship Id="rId9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4.pn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5.png"/><Relationship Id="rId9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4.pn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-136254"/>
            <a:ext cx="18504408" cy="10923555"/>
          </a:xfrm>
          <a:custGeom>
            <a:avLst/>
            <a:gdLst/>
            <a:ahLst/>
            <a:cxnLst/>
            <a:rect l="l" t="t" r="r" b="b"/>
            <a:pathLst>
              <a:path w="24672544" h="14564740" extrusionOk="0">
                <a:moveTo>
                  <a:pt x="0" y="0"/>
                </a:moveTo>
                <a:lnTo>
                  <a:pt x="24672544" y="0"/>
                </a:lnTo>
                <a:lnTo>
                  <a:pt x="24672544" y="14564740"/>
                </a:lnTo>
                <a:lnTo>
                  <a:pt x="0" y="145647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405" b="-6404"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>
            <a:off x="3984200" y="1718930"/>
            <a:ext cx="9919335" cy="5728335"/>
          </a:xfrm>
          <a:custGeom>
            <a:avLst/>
            <a:gdLst/>
            <a:ahLst/>
            <a:cxnLst/>
            <a:rect l="l" t="t" r="r" b="b"/>
            <a:pathLst>
              <a:path w="13225780" h="7637780" extrusionOk="0">
                <a:moveTo>
                  <a:pt x="0" y="0"/>
                </a:moveTo>
                <a:lnTo>
                  <a:pt x="13225780" y="0"/>
                </a:lnTo>
                <a:lnTo>
                  <a:pt x="13225780" y="7637780"/>
                </a:lnTo>
                <a:lnTo>
                  <a:pt x="0" y="7637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6" b="-26"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s://scontent.fktw1-1.fna.fbcdn.net/v/t39.30808-6/467810580_1070381751547478_1525790112867040426_n.jpg?stp=dst-jpg_p417x417_tt6&amp;_nc_cat=105&amp;ccb=1-7&amp;_nc_sid=833d8c&amp;_nc_ohc=y219GoyX4nQQ7kNvgGvwgiL&amp;_nc_zt=23&amp;_nc_ht=scontent.fktw1-1.fna&amp;_nc_gid=AwgZMv3dfYLS0oRy207s1KW&amp;oh=00_AYCudJPAPrS2BhgPpA4P6OAtpr1O_IweeihEASAL9ITiOw&amp;oe=674B7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388" y="2174641"/>
            <a:ext cx="3971925" cy="5619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0356" name="Picture 4" descr="Może być zdjęciem przedstawiającym tek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0526" y="1227946"/>
            <a:ext cx="8525840" cy="6027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0358" name="Picture 6" descr="Może być rysunkiem przedstawiającym tek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7403" y="6155399"/>
            <a:ext cx="5216576" cy="3687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Google Shape;164;p8"/>
          <p:cNvSpPr/>
          <p:nvPr/>
        </p:nvSpPr>
        <p:spPr>
          <a:xfrm>
            <a:off x="233028" y="8064154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" name="Google Shape;162;p8"/>
          <p:cNvSpPr txBox="1"/>
          <p:nvPr/>
        </p:nvSpPr>
        <p:spPr>
          <a:xfrm>
            <a:off x="3283762" y="168133"/>
            <a:ext cx="11720475" cy="66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Muzyczne i artystyczne w placówkach oświatowych</a:t>
            </a:r>
            <a:r>
              <a:rPr lang="pl-PL" sz="3098" b="1" dirty="0" smtClean="0">
                <a:latin typeface="Arimo"/>
                <a:ea typeface="Arimo"/>
                <a:cs typeface="Arimo"/>
                <a:sym typeface="Arimo"/>
              </a:rPr>
              <a:t>:</a:t>
            </a: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23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915479" y="1154011"/>
            <a:ext cx="4361060" cy="906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9972"/>
              </a:lnSpc>
            </a:pPr>
            <a:r>
              <a:rPr lang="pl-PL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pl-PL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rojekt </a:t>
            </a:r>
            <a:r>
              <a:rPr lang="pl-PL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znaczka pocztowego miasta Bytomia</a:t>
            </a:r>
          </a:p>
        </p:txBody>
      </p:sp>
      <p:pic>
        <p:nvPicPr>
          <p:cNvPr id="11" name="Picture 2" descr="Może być rysunkiem przedstawiającym teks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648595" y="5456420"/>
            <a:ext cx="6309621" cy="4460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Google Shape;165;p8"/>
          <p:cNvSpPr/>
          <p:nvPr/>
        </p:nvSpPr>
        <p:spPr>
          <a:xfrm rot="10800000">
            <a:off x="14292386" y="0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/>
          <p:nvPr/>
        </p:nvSpPr>
        <p:spPr>
          <a:xfrm>
            <a:off x="15846104" y="8868197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2" name="Google Shape;172;p9"/>
          <p:cNvSpPr/>
          <p:nvPr/>
        </p:nvSpPr>
        <p:spPr>
          <a:xfrm>
            <a:off x="9911144" y="3189070"/>
            <a:ext cx="6978179" cy="5251080"/>
          </a:xfrm>
          <a:custGeom>
            <a:avLst/>
            <a:gdLst/>
            <a:ahLst/>
            <a:cxnLst/>
            <a:rect l="l" t="t" r="r" b="b"/>
            <a:pathLst>
              <a:path w="6978179" h="5251080" extrusionOk="0">
                <a:moveTo>
                  <a:pt x="0" y="0"/>
                </a:moveTo>
                <a:lnTo>
                  <a:pt x="6978180" y="0"/>
                </a:lnTo>
                <a:lnTo>
                  <a:pt x="6978180" y="5251080"/>
                </a:lnTo>
                <a:lnTo>
                  <a:pt x="0" y="5251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4" name="Google Shape;174;p9"/>
          <p:cNvSpPr txBox="1"/>
          <p:nvPr/>
        </p:nvSpPr>
        <p:spPr>
          <a:xfrm>
            <a:off x="3283762" y="183978"/>
            <a:ext cx="11720475" cy="66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Muzyczne i artystyczne w placówkach oświatowych</a:t>
            </a:r>
            <a:r>
              <a:rPr lang="pl-PL" sz="3098" b="1" dirty="0" smtClean="0">
                <a:latin typeface="Arimo"/>
                <a:ea typeface="Arimo"/>
                <a:cs typeface="Arimo"/>
                <a:sym typeface="Arimo"/>
              </a:rPr>
              <a:t>:</a:t>
            </a: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23</a:t>
            </a:r>
            <a:endParaRPr lang="pl-PL" dirty="0"/>
          </a:p>
        </p:txBody>
      </p:sp>
      <p:sp>
        <p:nvSpPr>
          <p:cNvPr id="175" name="Google Shape;175;p9"/>
          <p:cNvSpPr txBox="1"/>
          <p:nvPr/>
        </p:nvSpPr>
        <p:spPr>
          <a:xfrm>
            <a:off x="9911144" y="1282083"/>
            <a:ext cx="6508724" cy="161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Międzyświetlicowy</a:t>
            </a:r>
            <a:r>
              <a:rPr lang="en-US" sz="2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Konkurs</a:t>
            </a:r>
            <a:r>
              <a:rPr lang="en-US" sz="2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Plastyczny</a:t>
            </a:r>
            <a:r>
              <a:rPr lang="en-US" sz="2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„Bytom </a:t>
            </a:r>
            <a:r>
              <a:rPr lang="en-US" sz="2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węglem</a:t>
            </a:r>
            <a:r>
              <a:rPr lang="en-US" sz="2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malowany</a:t>
            </a:r>
            <a:r>
              <a:rPr lang="en-US" sz="24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r>
              <a:rPr lang="pl-PL" sz="24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pl-PL" sz="2499" b="0" i="0" u="none" strike="noStrike" cap="none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oraz </a:t>
            </a:r>
            <a:r>
              <a:rPr lang="pl-PL" sz="24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Konkurs Pocztówka z Bytomia</a:t>
            </a:r>
            <a:endParaRPr dirty="0"/>
          </a:p>
        </p:txBody>
      </p:sp>
      <p:sp>
        <p:nvSpPr>
          <p:cNvPr id="176" name="Google Shape;176;p9"/>
          <p:cNvSpPr/>
          <p:nvPr/>
        </p:nvSpPr>
        <p:spPr>
          <a:xfrm>
            <a:off x="233028" y="802648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5"/>
                </a:lnTo>
                <a:lnTo>
                  <a:pt x="0" y="2122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" name="Google Shape;177;p9"/>
          <p:cNvSpPr/>
          <p:nvPr/>
        </p:nvSpPr>
        <p:spPr>
          <a:xfrm rot="10800000">
            <a:off x="14601943" y="-3230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026" name="Picture 2" descr="http://sp54bytom.szkolnastrona.pl/files/pl/IMG-20240326-0845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17" y="1418444"/>
            <a:ext cx="6673855" cy="5005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3" name="Google Shape;173;p9"/>
          <p:cNvSpPr/>
          <p:nvPr/>
        </p:nvSpPr>
        <p:spPr>
          <a:xfrm>
            <a:off x="4584207" y="6287475"/>
            <a:ext cx="6328122" cy="3559608"/>
          </a:xfrm>
          <a:custGeom>
            <a:avLst/>
            <a:gdLst/>
            <a:ahLst/>
            <a:cxnLst/>
            <a:rect l="l" t="t" r="r" b="b"/>
            <a:pathLst>
              <a:path w="7631430" h="4292727" extrusionOk="0">
                <a:moveTo>
                  <a:pt x="0" y="0"/>
                </a:moveTo>
                <a:lnTo>
                  <a:pt x="7631430" y="0"/>
                </a:lnTo>
                <a:lnTo>
                  <a:pt x="7631430" y="4292727"/>
                </a:lnTo>
                <a:lnTo>
                  <a:pt x="0" y="42927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"/>
          <p:cNvSpPr/>
          <p:nvPr/>
        </p:nvSpPr>
        <p:spPr>
          <a:xfrm>
            <a:off x="15901523" y="8909760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3" name="Google Shape;183;p10"/>
          <p:cNvSpPr/>
          <p:nvPr/>
        </p:nvSpPr>
        <p:spPr>
          <a:xfrm>
            <a:off x="5105228" y="3745370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 extrusionOk="0">
                <a:moveTo>
                  <a:pt x="0" y="0"/>
                </a:moveTo>
                <a:lnTo>
                  <a:pt x="8743570" y="0"/>
                </a:lnTo>
                <a:lnTo>
                  <a:pt x="8743570" y="5825404"/>
                </a:lnTo>
                <a:lnTo>
                  <a:pt x="0" y="58254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4" name="Google Shape;184;p10"/>
          <p:cNvSpPr/>
          <p:nvPr/>
        </p:nvSpPr>
        <p:spPr>
          <a:xfrm>
            <a:off x="13477808" y="1683539"/>
            <a:ext cx="4235323" cy="6356958"/>
          </a:xfrm>
          <a:custGeom>
            <a:avLst/>
            <a:gdLst/>
            <a:ahLst/>
            <a:cxnLst/>
            <a:rect l="l" t="t" r="r" b="b"/>
            <a:pathLst>
              <a:path w="4235323" h="6356958" extrusionOk="0">
                <a:moveTo>
                  <a:pt x="0" y="0"/>
                </a:moveTo>
                <a:lnTo>
                  <a:pt x="4235323" y="0"/>
                </a:lnTo>
                <a:lnTo>
                  <a:pt x="423532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5" name="Google Shape;185;p10"/>
          <p:cNvSpPr/>
          <p:nvPr/>
        </p:nvSpPr>
        <p:spPr>
          <a:xfrm>
            <a:off x="712752" y="1496311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 extrusionOk="0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6" name="Google Shape;186;p10"/>
          <p:cNvSpPr txBox="1"/>
          <p:nvPr/>
        </p:nvSpPr>
        <p:spPr>
          <a:xfrm>
            <a:off x="6231200" y="1793110"/>
            <a:ext cx="67650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99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 ramach obchodów 770-lecia Bytomia odbył się wernisaż prac uczniów klas artystycznych. Na pracach znajdują się najbardziej ikoniczne miejsca w naszym mieście.</a:t>
            </a:r>
            <a:endParaRPr/>
          </a:p>
        </p:txBody>
      </p:sp>
      <p:sp>
        <p:nvSpPr>
          <p:cNvPr id="187" name="Google Shape;187;p10"/>
          <p:cNvSpPr txBox="1"/>
          <p:nvPr/>
        </p:nvSpPr>
        <p:spPr>
          <a:xfrm>
            <a:off x="4600213" y="184851"/>
            <a:ext cx="9753600" cy="66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Wystawy w placówkach oświatowych</a:t>
            </a:r>
            <a:r>
              <a:rPr lang="pl-PL" sz="3098" b="1" dirty="0" smtClean="0">
                <a:latin typeface="Arimo"/>
                <a:ea typeface="Arimo"/>
                <a:cs typeface="Arimo"/>
                <a:sym typeface="Arimo"/>
              </a:rPr>
              <a:t>: </a:t>
            </a: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17</a:t>
            </a:r>
            <a:endParaRPr lang="pl-PL" dirty="0"/>
          </a:p>
        </p:txBody>
      </p:sp>
      <p:sp>
        <p:nvSpPr>
          <p:cNvPr id="188" name="Google Shape;188;p10"/>
          <p:cNvSpPr/>
          <p:nvPr/>
        </p:nvSpPr>
        <p:spPr>
          <a:xfrm>
            <a:off x="193001" y="804049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5"/>
                </a:lnTo>
                <a:lnTo>
                  <a:pt x="0" y="2122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9" name="Google Shape;189;p10"/>
          <p:cNvSpPr/>
          <p:nvPr/>
        </p:nvSpPr>
        <p:spPr>
          <a:xfrm rot="10800000">
            <a:off x="14476019" y="139702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 descr="https://smsbytom.szkolnastrona.pl/files/pl/5L0A7087.jpg"/>
          <p:cNvSpPr/>
          <p:nvPr/>
        </p:nvSpPr>
        <p:spPr>
          <a:xfrm>
            <a:off x="779167" y="4810697"/>
            <a:ext cx="6976067" cy="4650711"/>
          </a:xfrm>
          <a:custGeom>
            <a:avLst/>
            <a:gdLst/>
            <a:ahLst/>
            <a:cxnLst/>
            <a:rect l="l" t="t" r="r" b="b"/>
            <a:pathLst>
              <a:path w="6976067" h="4650711" extrusionOk="0">
                <a:moveTo>
                  <a:pt x="0" y="0"/>
                </a:moveTo>
                <a:lnTo>
                  <a:pt x="6976066" y="0"/>
                </a:lnTo>
                <a:lnTo>
                  <a:pt x="6976066" y="4650711"/>
                </a:lnTo>
                <a:lnTo>
                  <a:pt x="0" y="46507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95" name="Google Shape;195;p11" descr="https://smsbytom.szkolnastrona.pl/files/pl/5L0A7220.jpg"/>
          <p:cNvSpPr/>
          <p:nvPr/>
        </p:nvSpPr>
        <p:spPr>
          <a:xfrm>
            <a:off x="7627001" y="2055660"/>
            <a:ext cx="4334435" cy="6501653"/>
          </a:xfrm>
          <a:custGeom>
            <a:avLst/>
            <a:gdLst/>
            <a:ahLst/>
            <a:cxnLst/>
            <a:rect l="l" t="t" r="r" b="b"/>
            <a:pathLst>
              <a:path w="4334435" h="6501653" extrusionOk="0">
                <a:moveTo>
                  <a:pt x="0" y="0"/>
                </a:moveTo>
                <a:lnTo>
                  <a:pt x="4334435" y="0"/>
                </a:lnTo>
                <a:lnTo>
                  <a:pt x="4334435" y="6501653"/>
                </a:lnTo>
                <a:lnTo>
                  <a:pt x="0" y="6501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96" name="Google Shape;196;p11"/>
          <p:cNvSpPr txBox="1"/>
          <p:nvPr/>
        </p:nvSpPr>
        <p:spPr>
          <a:xfrm>
            <a:off x="4267200" y="98841"/>
            <a:ext cx="9753600" cy="66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Wystawy w placówkach</a:t>
            </a:r>
            <a:r>
              <a:rPr lang="pl-PL" sz="3098" b="1" dirty="0" smtClean="0">
                <a:latin typeface="Arimo"/>
                <a:ea typeface="Arimo"/>
                <a:cs typeface="Arimo"/>
                <a:sym typeface="Arimo"/>
              </a:rPr>
              <a:t>: </a:t>
            </a: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17</a:t>
            </a:r>
            <a:endParaRPr lang="pl-PL" dirty="0"/>
          </a:p>
        </p:txBody>
      </p:sp>
      <p:sp>
        <p:nvSpPr>
          <p:cNvPr id="197" name="Google Shape;197;p11"/>
          <p:cNvSpPr/>
          <p:nvPr/>
        </p:nvSpPr>
        <p:spPr>
          <a:xfrm>
            <a:off x="11805200" y="1267839"/>
            <a:ext cx="6000750" cy="4000500"/>
          </a:xfrm>
          <a:custGeom>
            <a:avLst/>
            <a:gdLst/>
            <a:ahLst/>
            <a:cxnLst/>
            <a:rect l="l" t="t" r="r" b="b"/>
            <a:pathLst>
              <a:path w="6000750" h="4000500" extrusionOk="0">
                <a:moveTo>
                  <a:pt x="0" y="0"/>
                </a:moveTo>
                <a:lnTo>
                  <a:pt x="6000750" y="0"/>
                </a:lnTo>
                <a:lnTo>
                  <a:pt x="6000750" y="4000500"/>
                </a:lnTo>
                <a:lnTo>
                  <a:pt x="0" y="4000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98" name="Google Shape;198;p11"/>
          <p:cNvSpPr/>
          <p:nvPr/>
        </p:nvSpPr>
        <p:spPr>
          <a:xfrm>
            <a:off x="15818396" y="8937469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9" name="Google Shape;199;p11"/>
          <p:cNvSpPr txBox="1"/>
          <p:nvPr/>
        </p:nvSpPr>
        <p:spPr>
          <a:xfrm>
            <a:off x="1118984" y="2429263"/>
            <a:ext cx="5917467" cy="159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99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Wystawa miała na celu pokazanie osiągnięć naszych rodowitych mieszkańców na arenie międzynarodowej. Wystawa prezentowała sylwetki absolwentów naszych szkół. </a:t>
            </a:r>
            <a:endParaRPr/>
          </a:p>
        </p:txBody>
      </p:sp>
      <p:sp>
        <p:nvSpPr>
          <p:cNvPr id="200" name="Google Shape;200;p11"/>
          <p:cNvSpPr txBox="1"/>
          <p:nvPr/>
        </p:nvSpPr>
        <p:spPr>
          <a:xfrm>
            <a:off x="12181459" y="6071360"/>
            <a:ext cx="5624490" cy="120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99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 wystawie w Miejskiej Bibliotece Publicznej można było zobaczyć puchary, zdjęcia oraz części stroju zawodników. </a:t>
            </a: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152973" y="8074054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1" y="0"/>
                </a:lnTo>
                <a:lnTo>
                  <a:pt x="3635851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2" name="Google Shape;202;p11"/>
          <p:cNvSpPr/>
          <p:nvPr/>
        </p:nvSpPr>
        <p:spPr>
          <a:xfrm rot="10800000">
            <a:off x="14615080" y="0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"/>
          <p:cNvSpPr/>
          <p:nvPr/>
        </p:nvSpPr>
        <p:spPr>
          <a:xfrm>
            <a:off x="696483" y="2297102"/>
            <a:ext cx="6722239" cy="5041679"/>
          </a:xfrm>
          <a:custGeom>
            <a:avLst/>
            <a:gdLst/>
            <a:ahLst/>
            <a:cxnLst/>
            <a:rect l="l" t="t" r="r" b="b"/>
            <a:pathLst>
              <a:path w="7563104" h="5672328" extrusionOk="0">
                <a:moveTo>
                  <a:pt x="0" y="0"/>
                </a:moveTo>
                <a:lnTo>
                  <a:pt x="7563104" y="0"/>
                </a:lnTo>
                <a:lnTo>
                  <a:pt x="7563104" y="5672328"/>
                </a:lnTo>
                <a:lnTo>
                  <a:pt x="0" y="56723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41" b="-41"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08" name="Google Shape;208;p12"/>
          <p:cNvSpPr/>
          <p:nvPr/>
        </p:nvSpPr>
        <p:spPr>
          <a:xfrm>
            <a:off x="6845634" y="3527949"/>
            <a:ext cx="6525555" cy="4894109"/>
          </a:xfrm>
          <a:custGeom>
            <a:avLst/>
            <a:gdLst/>
            <a:ahLst/>
            <a:cxnLst/>
            <a:rect l="l" t="t" r="r" b="b"/>
            <a:pathLst>
              <a:path w="7109206" h="5331841" extrusionOk="0">
                <a:moveTo>
                  <a:pt x="0" y="0"/>
                </a:moveTo>
                <a:lnTo>
                  <a:pt x="7109206" y="0"/>
                </a:lnTo>
                <a:lnTo>
                  <a:pt x="7109206" y="5331841"/>
                </a:lnTo>
                <a:lnTo>
                  <a:pt x="0" y="53318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2" b="-23"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09" name="Google Shape;209;p12"/>
          <p:cNvSpPr/>
          <p:nvPr/>
        </p:nvSpPr>
        <p:spPr>
          <a:xfrm>
            <a:off x="12844875" y="4551448"/>
            <a:ext cx="4070270" cy="4823992"/>
          </a:xfrm>
          <a:custGeom>
            <a:avLst/>
            <a:gdLst/>
            <a:ahLst/>
            <a:cxnLst/>
            <a:rect l="l" t="t" r="r" b="b"/>
            <a:pathLst>
              <a:path w="4849495" h="5747512" extrusionOk="0">
                <a:moveTo>
                  <a:pt x="0" y="0"/>
                </a:moveTo>
                <a:lnTo>
                  <a:pt x="4849495" y="0"/>
                </a:lnTo>
                <a:lnTo>
                  <a:pt x="4849495" y="5747512"/>
                </a:lnTo>
                <a:lnTo>
                  <a:pt x="0" y="57475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5" r="-5"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10" name="Google Shape;210;p12"/>
          <p:cNvSpPr txBox="1"/>
          <p:nvPr/>
        </p:nvSpPr>
        <p:spPr>
          <a:xfrm>
            <a:off x="5443406" y="183978"/>
            <a:ext cx="7045938" cy="66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Konkursy wiedzy:  16</a:t>
            </a:r>
            <a:endParaRPr lang="pl-PL" dirty="0"/>
          </a:p>
        </p:txBody>
      </p:sp>
      <p:sp>
        <p:nvSpPr>
          <p:cNvPr id="211" name="Google Shape;211;p12"/>
          <p:cNvSpPr/>
          <p:nvPr/>
        </p:nvSpPr>
        <p:spPr>
          <a:xfrm>
            <a:off x="16331014" y="9159142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2" name="Google Shape;212;p12"/>
          <p:cNvSpPr txBox="1"/>
          <p:nvPr/>
        </p:nvSpPr>
        <p:spPr>
          <a:xfrm>
            <a:off x="8063539" y="2055752"/>
            <a:ext cx="8851500" cy="1421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 terenie miasta odbyło się wiele konkursów wiedzy z różnej tematyki. </a:t>
            </a:r>
            <a:b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Był</a:t>
            </a:r>
            <a:r>
              <a:rPr lang="pl-PL" sz="2199" dirty="0" smtClean="0"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konkursy historyczne, turystyczne oraz z wiedzy matematycznej związane z naszym miastem.</a:t>
            </a:r>
            <a:endParaRPr lang="pl-PL" dirty="0"/>
          </a:p>
        </p:txBody>
      </p:sp>
      <p:sp>
        <p:nvSpPr>
          <p:cNvPr id="213" name="Google Shape;213;p12"/>
          <p:cNvSpPr txBox="1"/>
          <p:nvPr/>
        </p:nvSpPr>
        <p:spPr>
          <a:xfrm>
            <a:off x="833190" y="7563720"/>
            <a:ext cx="5816934" cy="120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99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Konkursy odbywały się zarówno dla uczniów szkół podstawowych jak i dla uczniów szkół ponadpodstawowych. </a:t>
            </a:r>
            <a:endParaRPr/>
          </a:p>
        </p:txBody>
      </p:sp>
      <p:sp>
        <p:nvSpPr>
          <p:cNvPr id="214" name="Google Shape;214;p12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5" name="Google Shape;215;p12"/>
          <p:cNvSpPr/>
          <p:nvPr/>
        </p:nvSpPr>
        <p:spPr>
          <a:xfrm rot="10800000">
            <a:off x="14652150" y="0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" descr="Konkursy z okazji 770-lecia Bytomia. - Obrazek 5"/>
          <p:cNvSpPr/>
          <p:nvPr/>
        </p:nvSpPr>
        <p:spPr>
          <a:xfrm>
            <a:off x="718205" y="3429000"/>
            <a:ext cx="7694275" cy="5443353"/>
          </a:xfrm>
          <a:custGeom>
            <a:avLst/>
            <a:gdLst/>
            <a:ahLst/>
            <a:cxnLst/>
            <a:rect l="l" t="t" r="r" b="b"/>
            <a:pathLst>
              <a:path w="12308137" h="6492285" extrusionOk="0">
                <a:moveTo>
                  <a:pt x="0" y="0"/>
                </a:moveTo>
                <a:lnTo>
                  <a:pt x="12308136" y="0"/>
                </a:lnTo>
                <a:lnTo>
                  <a:pt x="12308136" y="6492286"/>
                </a:lnTo>
                <a:lnTo>
                  <a:pt x="0" y="6492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21" name="Google Shape;221;p13"/>
          <p:cNvSpPr txBox="1"/>
          <p:nvPr/>
        </p:nvSpPr>
        <p:spPr>
          <a:xfrm>
            <a:off x="824885" y="767249"/>
            <a:ext cx="16434300" cy="21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99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 ramach obchodów 770 – lecia nadania praw miejskich Bytomiowi, w wielu szkołach przeprowadzono kilka wewnątrzszkolnych konkursów dla uczniów. Były konkursy wiedzy o Bytomiu </a:t>
            </a:r>
            <a:r>
              <a:rPr lang="en-US"/>
              <a:t> </a:t>
            </a:r>
            <a:r>
              <a:rPr lang="en-US" sz="2199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realizowane w ramach gazetek szkolnych </a:t>
            </a:r>
            <a:endParaRPr/>
          </a:p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99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wystaw prac uczniów. </a:t>
            </a:r>
            <a:endParaRPr/>
          </a:p>
          <a:p>
            <a:pPr marL="0" marR="0" lvl="0" indent="0" algn="ctr" rtl="0">
              <a:lnSpc>
                <a:spcPct val="11459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99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2" name="Google Shape;222;p13"/>
          <p:cNvSpPr/>
          <p:nvPr/>
        </p:nvSpPr>
        <p:spPr>
          <a:xfrm>
            <a:off x="16067778" y="8979033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13"/>
          <p:cNvSpPr/>
          <p:nvPr/>
        </p:nvSpPr>
        <p:spPr>
          <a:xfrm>
            <a:off x="0" y="8164986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13"/>
          <p:cNvSpPr/>
          <p:nvPr/>
        </p:nvSpPr>
        <p:spPr>
          <a:xfrm rot="10800000">
            <a:off x="14652150" y="0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5" name="Google Shape;225;p13"/>
          <p:cNvSpPr txBox="1"/>
          <p:nvPr/>
        </p:nvSpPr>
        <p:spPr>
          <a:xfrm>
            <a:off x="5103174" y="103923"/>
            <a:ext cx="7045938" cy="66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Konkursy wiedzy:  16</a:t>
            </a:r>
            <a:endParaRPr lang="pl-PL" dirty="0"/>
          </a:p>
        </p:txBody>
      </p:sp>
      <p:pic>
        <p:nvPicPr>
          <p:cNvPr id="60418" name="Picture 2" descr="Brak dostępnego opisu zdjęcia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13847" y="2190728"/>
            <a:ext cx="7508393" cy="4225311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1773" y="5528374"/>
            <a:ext cx="6809880" cy="4530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1"/>
          <p:cNvSpPr txBox="1"/>
          <p:nvPr/>
        </p:nvSpPr>
        <p:spPr>
          <a:xfrm>
            <a:off x="475918" y="8291613"/>
            <a:ext cx="5332606" cy="1357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Wiele szkół przygotowało gazetki szkolne oraz kąciki czytelnicze. </a:t>
            </a:r>
            <a:endParaRPr lang="pl-PL" dirty="0" smtClean="0"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6" name="Google Shape;316;p21"/>
          <p:cNvSpPr/>
          <p:nvPr/>
        </p:nvSpPr>
        <p:spPr>
          <a:xfrm>
            <a:off x="859074" y="1553770"/>
            <a:ext cx="4779824" cy="6373098"/>
          </a:xfrm>
          <a:custGeom>
            <a:avLst/>
            <a:gdLst/>
            <a:ahLst/>
            <a:cxnLst/>
            <a:rect l="l" t="t" r="r" b="b"/>
            <a:pathLst>
              <a:path w="4779824" h="6373098" extrusionOk="0">
                <a:moveTo>
                  <a:pt x="0" y="0"/>
                </a:moveTo>
                <a:lnTo>
                  <a:pt x="4779824" y="0"/>
                </a:lnTo>
                <a:lnTo>
                  <a:pt x="4779824" y="6373098"/>
                </a:lnTo>
                <a:lnTo>
                  <a:pt x="0" y="63730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5"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17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8" name="Google Shape;318;p21"/>
          <p:cNvSpPr txBox="1"/>
          <p:nvPr/>
        </p:nvSpPr>
        <p:spPr>
          <a:xfrm>
            <a:off x="5808524" y="240098"/>
            <a:ext cx="6670953" cy="540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98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Gazetki szkolne i kąciki czytelnicze </a:t>
            </a:r>
            <a:endParaRPr/>
          </a:p>
        </p:txBody>
      </p:sp>
      <p:sp>
        <p:nvSpPr>
          <p:cNvPr id="319" name="Google Shape;319;p21"/>
          <p:cNvSpPr/>
          <p:nvPr/>
        </p:nvSpPr>
        <p:spPr>
          <a:xfrm>
            <a:off x="0" y="8164986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0" name="Google Shape;320;p21"/>
          <p:cNvSpPr/>
          <p:nvPr/>
        </p:nvSpPr>
        <p:spPr>
          <a:xfrm rot="10800000">
            <a:off x="14652150" y="0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1" name="Google Shape;321;p21"/>
          <p:cNvSpPr txBox="1"/>
          <p:nvPr/>
        </p:nvSpPr>
        <p:spPr>
          <a:xfrm>
            <a:off x="11486393" y="706583"/>
            <a:ext cx="5984189" cy="135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18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Dzięki temu inni uczniowie mieli okazję dowiedzieć się jak najwięcej na temat naszego miasta.  </a:t>
            </a:r>
            <a:endParaRPr lang="pl-PL" dirty="0"/>
          </a:p>
        </p:txBody>
      </p:sp>
      <p:sp>
        <p:nvSpPr>
          <p:cNvPr id="10" name="Google Shape;315;p21"/>
          <p:cNvSpPr/>
          <p:nvPr/>
        </p:nvSpPr>
        <p:spPr>
          <a:xfrm>
            <a:off x="12109503" y="2388700"/>
            <a:ext cx="4911422" cy="6548563"/>
          </a:xfrm>
          <a:custGeom>
            <a:avLst/>
            <a:gdLst/>
            <a:ahLst/>
            <a:cxnLst/>
            <a:rect l="l" t="t" r="r" b="b"/>
            <a:pathLst>
              <a:path w="4911422" h="6548563" extrusionOk="0">
                <a:moveTo>
                  <a:pt x="0" y="0"/>
                </a:moveTo>
                <a:lnTo>
                  <a:pt x="4911423" y="0"/>
                </a:lnTo>
                <a:lnTo>
                  <a:pt x="4911423" y="6548563"/>
                </a:lnTo>
                <a:lnTo>
                  <a:pt x="0" y="6548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5"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pole tekstowe 10"/>
          <p:cNvSpPr txBox="1"/>
          <p:nvPr/>
        </p:nvSpPr>
        <p:spPr>
          <a:xfrm>
            <a:off x="6262255" y="8229600"/>
            <a:ext cx="53478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Przygotowano </a:t>
            </a:r>
            <a:r>
              <a:rPr lang="pl-PL" sz="1800" dirty="0" err="1" smtClean="0">
                <a:latin typeface="Times New Roman" pitchFamily="18" charset="0"/>
                <a:cs typeface="Times New Roman" pitchFamily="18" charset="0"/>
              </a:rPr>
              <a:t>rówież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24-stronicowe 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wydanie specjalne gazety „Młody Bytom”, </a:t>
            </a:r>
            <a:br>
              <a:rPr lang="pl-PL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w której m.in. zrelacjonowała wizytę potomków rodzin Georga </a:t>
            </a:r>
            <a:r>
              <a:rPr lang="pl-PL" sz="1800" dirty="0" err="1" smtClean="0"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hu-HU" sz="1800" dirty="0" smtClean="0">
                <a:latin typeface="Times New Roman" pitchFamily="18" charset="0"/>
                <a:cs typeface="Times New Roman" pitchFamily="18" charset="0"/>
              </a:rPr>
              <a:t>űninga i Franza Landsbergera </a:t>
            </a:r>
            <a:br>
              <a:rPr lang="hu-HU" sz="1800" dirty="0" smtClean="0">
                <a:latin typeface="Times New Roman" pitchFamily="18" charset="0"/>
                <a:cs typeface="Times New Roman" pitchFamily="18" charset="0"/>
              </a:rPr>
            </a:br>
            <a:endParaRPr lang="pl-PL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Obraz 11" descr="gazetka_1 str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390" y="1044794"/>
            <a:ext cx="4872251" cy="692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31185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6"/>
          <p:cNvSpPr/>
          <p:nvPr/>
        </p:nvSpPr>
        <p:spPr>
          <a:xfrm>
            <a:off x="12249245" y="2489584"/>
            <a:ext cx="4767738" cy="6356985"/>
          </a:xfrm>
          <a:custGeom>
            <a:avLst/>
            <a:gdLst/>
            <a:ahLst/>
            <a:cxnLst/>
            <a:rect l="l" t="t" r="r" b="b"/>
            <a:pathLst>
              <a:path w="6356985" h="8475980" extrusionOk="0">
                <a:moveTo>
                  <a:pt x="0" y="0"/>
                </a:moveTo>
                <a:lnTo>
                  <a:pt x="6356985" y="0"/>
                </a:lnTo>
                <a:lnTo>
                  <a:pt x="6356985" y="8475980"/>
                </a:lnTo>
                <a:lnTo>
                  <a:pt x="0" y="84759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56" name="Google Shape;256;p16"/>
          <p:cNvSpPr/>
          <p:nvPr/>
        </p:nvSpPr>
        <p:spPr>
          <a:xfrm>
            <a:off x="1462705" y="2947094"/>
            <a:ext cx="4906009" cy="6541345"/>
          </a:xfrm>
          <a:custGeom>
            <a:avLst/>
            <a:gdLst/>
            <a:ahLst/>
            <a:cxnLst/>
            <a:rect l="l" t="t" r="r" b="b"/>
            <a:pathLst>
              <a:path w="6356985" h="8475980" extrusionOk="0">
                <a:moveTo>
                  <a:pt x="0" y="0"/>
                </a:moveTo>
                <a:lnTo>
                  <a:pt x="6356985" y="0"/>
                </a:lnTo>
                <a:lnTo>
                  <a:pt x="6356985" y="8475980"/>
                </a:lnTo>
                <a:lnTo>
                  <a:pt x="0" y="84759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57" name="Google Shape;257;p16"/>
          <p:cNvSpPr/>
          <p:nvPr/>
        </p:nvSpPr>
        <p:spPr>
          <a:xfrm>
            <a:off x="16331014" y="9159142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8" name="Google Shape;258;p16"/>
          <p:cNvSpPr/>
          <p:nvPr/>
        </p:nvSpPr>
        <p:spPr>
          <a:xfrm>
            <a:off x="6848944" y="2698234"/>
            <a:ext cx="4920049" cy="6560066"/>
          </a:xfrm>
          <a:custGeom>
            <a:avLst/>
            <a:gdLst/>
            <a:ahLst/>
            <a:cxnLst/>
            <a:rect l="l" t="t" r="r" b="b"/>
            <a:pathLst>
              <a:path w="4920049" h="6560066" extrusionOk="0">
                <a:moveTo>
                  <a:pt x="0" y="0"/>
                </a:moveTo>
                <a:lnTo>
                  <a:pt x="4920050" y="0"/>
                </a:lnTo>
                <a:lnTo>
                  <a:pt x="4920050" y="6560066"/>
                </a:lnTo>
                <a:lnTo>
                  <a:pt x="0" y="65600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59" name="Google Shape;259;p16"/>
          <p:cNvSpPr txBox="1"/>
          <p:nvPr/>
        </p:nvSpPr>
        <p:spPr>
          <a:xfrm>
            <a:off x="6301592" y="255984"/>
            <a:ext cx="6014755" cy="66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Literackie konkursy: 4</a:t>
            </a:r>
            <a:endParaRPr lang="pl-PL" dirty="0"/>
          </a:p>
        </p:txBody>
      </p:sp>
      <p:sp>
        <p:nvSpPr>
          <p:cNvPr id="260" name="Google Shape;260;p16"/>
          <p:cNvSpPr txBox="1"/>
          <p:nvPr/>
        </p:nvSpPr>
        <p:spPr>
          <a:xfrm>
            <a:off x="1332562" y="1424982"/>
            <a:ext cx="15684402" cy="94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Odbyły się również konkursy literackie jak np.: „Bytom wierszem malowany” czy „Miejski Konkurs Poetycki i Multimedialny”. </a:t>
            </a:r>
            <a:b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Zbiór wierszy, które powstały w konkursie zebrano i wydano w ramach publikacji. </a:t>
            </a:r>
            <a:endParaRPr lang="pl-PL" dirty="0"/>
          </a:p>
        </p:txBody>
      </p:sp>
      <p:sp>
        <p:nvSpPr>
          <p:cNvPr id="261" name="Google Shape;261;p16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2" name="Google Shape;262;p16"/>
          <p:cNvSpPr/>
          <p:nvPr/>
        </p:nvSpPr>
        <p:spPr>
          <a:xfrm rot="10800000">
            <a:off x="14652150" y="-3230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"/>
          <p:cNvSpPr/>
          <p:nvPr/>
        </p:nvSpPr>
        <p:spPr>
          <a:xfrm>
            <a:off x="654813" y="1363539"/>
            <a:ext cx="6554629" cy="4915948"/>
          </a:xfrm>
          <a:custGeom>
            <a:avLst/>
            <a:gdLst/>
            <a:ahLst/>
            <a:cxnLst/>
            <a:rect l="l" t="t" r="r" b="b"/>
            <a:pathLst>
              <a:path w="8739505" h="6554597" extrusionOk="0">
                <a:moveTo>
                  <a:pt x="0" y="0"/>
                </a:moveTo>
                <a:lnTo>
                  <a:pt x="8739505" y="0"/>
                </a:lnTo>
                <a:lnTo>
                  <a:pt x="8739505" y="6554597"/>
                </a:lnTo>
                <a:lnTo>
                  <a:pt x="0" y="6554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40" b="-39"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31" name="Google Shape;231;p14"/>
          <p:cNvSpPr/>
          <p:nvPr/>
        </p:nvSpPr>
        <p:spPr>
          <a:xfrm>
            <a:off x="12577669" y="1363539"/>
            <a:ext cx="4681615" cy="6242154"/>
          </a:xfrm>
          <a:custGeom>
            <a:avLst/>
            <a:gdLst/>
            <a:ahLst/>
            <a:cxnLst/>
            <a:rect l="l" t="t" r="r" b="b"/>
            <a:pathLst>
              <a:path w="5970651" h="7960868" extrusionOk="0">
                <a:moveTo>
                  <a:pt x="0" y="0"/>
                </a:moveTo>
                <a:lnTo>
                  <a:pt x="5970651" y="0"/>
                </a:lnTo>
                <a:lnTo>
                  <a:pt x="5970651" y="7960868"/>
                </a:lnTo>
                <a:lnTo>
                  <a:pt x="0" y="79608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32" name="Google Shape;232;p14"/>
          <p:cNvSpPr/>
          <p:nvPr/>
        </p:nvSpPr>
        <p:spPr>
          <a:xfrm>
            <a:off x="6662602" y="4630694"/>
            <a:ext cx="6170105" cy="4627626"/>
          </a:xfrm>
          <a:custGeom>
            <a:avLst/>
            <a:gdLst/>
            <a:ahLst/>
            <a:cxnLst/>
            <a:rect l="l" t="t" r="r" b="b"/>
            <a:pathLst>
              <a:path w="8226806" h="6170168" extrusionOk="0">
                <a:moveTo>
                  <a:pt x="0" y="0"/>
                </a:moveTo>
                <a:lnTo>
                  <a:pt x="8226806" y="0"/>
                </a:lnTo>
                <a:lnTo>
                  <a:pt x="8226806" y="6170168"/>
                </a:lnTo>
                <a:lnTo>
                  <a:pt x="0" y="6170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33" name="Google Shape;233;p14"/>
          <p:cNvSpPr txBox="1"/>
          <p:nvPr/>
        </p:nvSpPr>
        <p:spPr>
          <a:xfrm>
            <a:off x="6431587" y="156441"/>
            <a:ext cx="5424825" cy="66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Warsztaty i spacery:  7</a:t>
            </a:r>
            <a:endParaRPr lang="pl-PL" dirty="0"/>
          </a:p>
        </p:txBody>
      </p:sp>
      <p:sp>
        <p:nvSpPr>
          <p:cNvPr id="234" name="Google Shape;234;p14"/>
          <p:cNvSpPr/>
          <p:nvPr/>
        </p:nvSpPr>
        <p:spPr>
          <a:xfrm>
            <a:off x="15721414" y="8840488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5" name="Google Shape;235;p14"/>
          <p:cNvSpPr txBox="1"/>
          <p:nvPr/>
        </p:nvSpPr>
        <p:spPr>
          <a:xfrm>
            <a:off x="7414954" y="2106523"/>
            <a:ext cx="4871492" cy="1421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Przedszkola i szkoły podstawowe organizowały różnego rodzaju spacery historyczne po naszym mieście.</a:t>
            </a:r>
            <a:endParaRPr lang="pl-PL" dirty="0"/>
          </a:p>
        </p:txBody>
      </p:sp>
      <p:sp>
        <p:nvSpPr>
          <p:cNvPr id="236" name="Google Shape;236;p14"/>
          <p:cNvSpPr txBox="1"/>
          <p:nvPr/>
        </p:nvSpPr>
        <p:spPr>
          <a:xfrm>
            <a:off x="1434088" y="6658126"/>
            <a:ext cx="4403524" cy="1895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Wycieczki miały na celu bliższe zapoznanie uczniów z  ciekawymi miejscami w naszym mieście, przybliżenie im naszej historii. </a:t>
            </a:r>
            <a:endParaRPr lang="pl-PL" dirty="0"/>
          </a:p>
        </p:txBody>
      </p:sp>
      <p:sp>
        <p:nvSpPr>
          <p:cNvPr id="237" name="Google Shape;237;p14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8" name="Google Shape;238;p14"/>
          <p:cNvSpPr/>
          <p:nvPr/>
        </p:nvSpPr>
        <p:spPr>
          <a:xfrm rot="10800000">
            <a:off x="14652150" y="0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310" y="795533"/>
            <a:ext cx="3982314" cy="8630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93" name="Google Shape;293;p19"/>
          <p:cNvSpPr txBox="1"/>
          <p:nvPr/>
        </p:nvSpPr>
        <p:spPr>
          <a:xfrm>
            <a:off x="2951018" y="128106"/>
            <a:ext cx="12039878" cy="66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Wydarzenia sportowe i inne w placówkach oświatowych:  </a:t>
            </a:r>
            <a:r>
              <a:rPr lang="pl-PL" sz="3098" b="1" dirty="0" smtClean="0">
                <a:latin typeface="Arimo"/>
                <a:ea typeface="Arimo"/>
                <a:cs typeface="Arimo"/>
                <a:sym typeface="Arimo"/>
              </a:rPr>
              <a:t>6</a:t>
            </a:r>
            <a:endParaRPr lang="pl-PL" dirty="0"/>
          </a:p>
        </p:txBody>
      </p:sp>
      <p:sp>
        <p:nvSpPr>
          <p:cNvPr id="294" name="Google Shape;294;p19"/>
          <p:cNvSpPr txBox="1"/>
          <p:nvPr/>
        </p:nvSpPr>
        <p:spPr>
          <a:xfrm>
            <a:off x="8014221" y="1028316"/>
            <a:ext cx="932436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Odbyły się również tzw. Rajdy Terenowe czyli drużynowe zawody na orientację </a:t>
            </a:r>
            <a:br>
              <a:rPr lang="pl-PL" sz="20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20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 Dolinie </a:t>
            </a:r>
            <a:r>
              <a:rPr lang="pl-PL" sz="2000" b="0" i="0" u="none" strike="noStrike" cap="none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Bytomki</a:t>
            </a:r>
            <a:r>
              <a:rPr lang="pl-PL" sz="20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Uczniowie mogli połączyć odkrywanie miasta z nabytą wiedzą </a:t>
            </a:r>
            <a:br>
              <a:rPr lang="pl-PL" sz="20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20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 szkole z geografii Bytomia. </a:t>
            </a:r>
            <a:endParaRPr lang="pl-PL" sz="1200" dirty="0"/>
          </a:p>
        </p:txBody>
      </p:sp>
      <p:sp>
        <p:nvSpPr>
          <p:cNvPr id="295" name="Google Shape;295;p19"/>
          <p:cNvSpPr/>
          <p:nvPr/>
        </p:nvSpPr>
        <p:spPr>
          <a:xfrm>
            <a:off x="16012359" y="9159142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7" name="Google Shape;297;p19"/>
          <p:cNvSpPr/>
          <p:nvPr/>
        </p:nvSpPr>
        <p:spPr>
          <a:xfrm>
            <a:off x="0" y="8164986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8" name="Google Shape;298;p19"/>
          <p:cNvSpPr/>
          <p:nvPr/>
        </p:nvSpPr>
        <p:spPr>
          <a:xfrm rot="10800000">
            <a:off x="14652150" y="0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4545" y="4026023"/>
            <a:ext cx="6482828" cy="4319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91" name="Google Shape;291;p19"/>
          <p:cNvSpPr/>
          <p:nvPr/>
        </p:nvSpPr>
        <p:spPr>
          <a:xfrm>
            <a:off x="6028134" y="2638431"/>
            <a:ext cx="5885645" cy="3547335"/>
          </a:xfrm>
          <a:custGeom>
            <a:avLst/>
            <a:gdLst/>
            <a:ahLst/>
            <a:cxnLst/>
            <a:rect l="l" t="t" r="r" b="b"/>
            <a:pathLst>
              <a:path w="10001631" h="6254369" extrusionOk="0">
                <a:moveTo>
                  <a:pt x="0" y="0"/>
                </a:moveTo>
                <a:lnTo>
                  <a:pt x="10001631" y="0"/>
                </a:lnTo>
                <a:lnTo>
                  <a:pt x="10001631" y="6254369"/>
                </a:lnTo>
                <a:lnTo>
                  <a:pt x="0" y="62543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4602662" y="6305117"/>
            <a:ext cx="59837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Zadanie sportowe dla klas 1-3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770m na 770 rocznicę lokacji miasta Bytom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Zapraszamy uczniów wraz z wychowawcą do wspólnego spaceru .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Wybierz opcje trasy spaceru, który odpowiada Wam najbardziej: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👉 Wyznaczona trasa (propozycja) od szkoły do stawu przy Alei Muz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👉 Wyznacz samodzielnie kierunek swojej trasy za pomocą aplikacji lub smartwatcha .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👉 Start spod szkoły. Zobacz gdzie zaprowadzi Cię Twoje 770m.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/>
        </p:nvSpPr>
        <p:spPr>
          <a:xfrm>
            <a:off x="1288473" y="487375"/>
            <a:ext cx="15378545" cy="126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Arimo"/>
                <a:cs typeface="Calibri" pitchFamily="34" charset="0"/>
                <a:sym typeface="Arimo"/>
              </a:rPr>
              <a:t>STATYSTYKA ZREALIZOWANYCH WYDARZEŃ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Arimo"/>
                <a:cs typeface="Calibri" pitchFamily="34" charset="0"/>
                <a:sym typeface="Arimo"/>
              </a:rPr>
              <a:t>TOWARZYSZĄCYCH I DEDYKOWANYCH OBCHODOM </a:t>
            </a:r>
            <a:r>
              <a:rPr lang="en-US" sz="3200" b="1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Arimo"/>
                <a:cs typeface="Calibri" pitchFamily="34" charset="0"/>
                <a:sym typeface="Arimo"/>
              </a:rPr>
              <a:t> 770</a:t>
            </a:r>
            <a:r>
              <a:rPr lang="pl-PL" sz="3200" b="1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Arimo"/>
                <a:cs typeface="Calibri" pitchFamily="34" charset="0"/>
                <a:sym typeface="Arimo"/>
              </a:rPr>
              <a:t>-LECIA  BYTOMIA</a:t>
            </a:r>
            <a:endParaRPr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4017645" y="2197290"/>
            <a:ext cx="10252710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dirty="0" smtClean="0">
                <a:latin typeface="Arimo"/>
                <a:ea typeface="Arimo"/>
                <a:cs typeface="Arimo"/>
                <a:sym typeface="Arimo"/>
              </a:rPr>
              <a:t>ILOŚĆ </a:t>
            </a:r>
            <a:r>
              <a:rPr lang="pl-PL" sz="2800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WYDARZEŃ  </a:t>
            </a:r>
            <a:r>
              <a:rPr lang="pl-PL" sz="2000" b="1" i="1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zrealizowanych przez instytucje oświatowe</a:t>
            </a:r>
            <a:r>
              <a:rPr lang="pl-PL" sz="2000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: 	  </a:t>
            </a:r>
            <a:r>
              <a:rPr lang="en-US" sz="2800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167</a:t>
            </a:r>
            <a:endParaRPr sz="2800" dirty="0"/>
          </a:p>
        </p:txBody>
      </p:sp>
      <p:sp>
        <p:nvSpPr>
          <p:cNvPr id="93" name="Google Shape;93;p2"/>
          <p:cNvSpPr txBox="1"/>
          <p:nvPr/>
        </p:nvSpPr>
        <p:spPr>
          <a:xfrm>
            <a:off x="1978924" y="2133600"/>
            <a:ext cx="13655331" cy="65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499" dirty="0" smtClean="0">
              <a:latin typeface="Calibri" pitchFamily="34" charset="0"/>
              <a:ea typeface="Times New Roman"/>
              <a:cs typeface="Calibri" pitchFamily="34" charset="0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dirty="0" smtClean="0"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w</a:t>
            </a:r>
            <a:r>
              <a:rPr lang="pl-PL" sz="28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ydarze</a:t>
            </a:r>
            <a:r>
              <a:rPr lang="pl-PL" sz="2800" dirty="0" smtClean="0"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nia</a:t>
            </a:r>
            <a:r>
              <a:rPr lang="pl-PL" sz="28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 z kategorii - przedstawie</a:t>
            </a:r>
            <a:r>
              <a:rPr lang="pl-PL" sz="2800" dirty="0" smtClean="0"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nia</a:t>
            </a:r>
            <a:r>
              <a:rPr lang="pl-PL" sz="28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 i wydarze</a:t>
            </a:r>
            <a:r>
              <a:rPr lang="pl-PL" sz="2800" dirty="0" smtClean="0"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nia</a:t>
            </a:r>
            <a:r>
              <a:rPr lang="pl-PL" sz="28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 kulturalne:	62</a:t>
            </a:r>
            <a:endParaRPr lang="pl-PL" sz="2800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dirty="0" smtClean="0"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w</a:t>
            </a:r>
            <a:r>
              <a:rPr lang="pl-PL" sz="28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ydarzenia z kategorii - fotograficzne:					27</a:t>
            </a:r>
            <a:endParaRPr lang="pl-PL" sz="2800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dirty="0" smtClean="0"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w</a:t>
            </a:r>
            <a:r>
              <a:rPr lang="pl-PL" sz="28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ydarzenia z kategorii - muzyczne i artystyczne</a:t>
            </a:r>
            <a:r>
              <a:rPr lang="pl-PL" sz="2800" dirty="0" smtClean="0"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:			 	</a:t>
            </a:r>
            <a:r>
              <a:rPr lang="pl-PL" sz="28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23</a:t>
            </a:r>
            <a:endParaRPr lang="pl-PL" sz="2800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dirty="0" smtClean="0"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w</a:t>
            </a:r>
            <a:r>
              <a:rPr lang="pl-PL" sz="28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ydarzenia z kategorii - wystawy: 						17</a:t>
            </a:r>
            <a:endParaRPr lang="pl-PL" sz="2800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dirty="0" smtClean="0"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w</a:t>
            </a:r>
            <a:r>
              <a:rPr lang="pl-PL" sz="28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ydarzenia z kategorii - konkurs</a:t>
            </a:r>
            <a:r>
              <a:rPr lang="pl-PL" sz="2800" dirty="0" smtClean="0"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y</a:t>
            </a:r>
            <a:r>
              <a:rPr lang="pl-PL" sz="28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 wiedzy:					16</a:t>
            </a:r>
            <a:endParaRPr lang="pl-PL" sz="2800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dirty="0" smtClean="0"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w</a:t>
            </a:r>
            <a:r>
              <a:rPr lang="pl-PL" sz="28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ydarzenia z kategorii - warsztat</a:t>
            </a:r>
            <a:r>
              <a:rPr lang="pl-PL" sz="2800" dirty="0" smtClean="0"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y</a:t>
            </a:r>
            <a:r>
              <a:rPr lang="pl-PL" sz="28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 i spacer</a:t>
            </a:r>
            <a:r>
              <a:rPr lang="pl-PL" sz="2800" dirty="0" smtClean="0"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y</a:t>
            </a:r>
            <a:r>
              <a:rPr lang="pl-PL" sz="28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:					7</a:t>
            </a:r>
            <a:endParaRPr lang="pl-PL" sz="2800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dirty="0" smtClean="0"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w</a:t>
            </a:r>
            <a:r>
              <a:rPr lang="pl-PL" sz="28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ydarzenia z kategorii - g</a:t>
            </a:r>
            <a:r>
              <a:rPr lang="pl-PL" sz="2800" dirty="0" smtClean="0"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ry</a:t>
            </a:r>
            <a:r>
              <a:rPr lang="pl-PL" sz="28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 miejski</a:t>
            </a:r>
            <a:r>
              <a:rPr lang="pl-PL" sz="2800" dirty="0" smtClean="0"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e</a:t>
            </a:r>
            <a:r>
              <a:rPr lang="pl-PL" sz="28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:						5</a:t>
            </a:r>
            <a:endParaRPr lang="pl-PL" sz="2800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dirty="0" smtClean="0"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w</a:t>
            </a:r>
            <a:r>
              <a:rPr lang="pl-PL" sz="28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ydarzenia z kategorii - konkursy literackie:				</a:t>
            </a:r>
            <a:r>
              <a:rPr lang="pl-PL" sz="2800" dirty="0" smtClean="0"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 	</a:t>
            </a:r>
            <a:r>
              <a:rPr lang="pl-PL" sz="28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4</a:t>
            </a:r>
            <a:endParaRPr lang="pl-PL" sz="2800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dirty="0" smtClean="0"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w</a:t>
            </a:r>
            <a:r>
              <a:rPr lang="pl-PL" sz="2800" b="0" i="0" u="none" strike="noStrike" cap="none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ydarzenia z kategorii - sportowe i inne:					</a:t>
            </a:r>
            <a:r>
              <a:rPr lang="pl-PL" sz="2800" dirty="0" smtClean="0">
                <a:latin typeface="Calibri" pitchFamily="34" charset="0"/>
                <a:ea typeface="Times New Roman"/>
                <a:cs typeface="Calibri" pitchFamily="34" charset="0"/>
                <a:sym typeface="Times New Roman"/>
              </a:rPr>
              <a:t>6</a:t>
            </a:r>
            <a:endParaRPr lang="pl-PL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5637664" y="8878900"/>
            <a:ext cx="1957609" cy="1131009"/>
          </a:xfrm>
          <a:custGeom>
            <a:avLst/>
            <a:gdLst/>
            <a:ahLst/>
            <a:cxnLst/>
            <a:rect l="l" t="t" r="r" b="b"/>
            <a:pathLst>
              <a:path w="1957609" h="1131009" extrusionOk="0">
                <a:moveTo>
                  <a:pt x="0" y="0"/>
                </a:moveTo>
                <a:lnTo>
                  <a:pt x="1957609" y="0"/>
                </a:lnTo>
                <a:lnTo>
                  <a:pt x="1957609" y="1131009"/>
                </a:lnTo>
                <a:lnTo>
                  <a:pt x="0" y="11310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" name="Google Shape;165;p8"/>
          <p:cNvSpPr/>
          <p:nvPr/>
        </p:nvSpPr>
        <p:spPr>
          <a:xfrm rot="10800000">
            <a:off x="14652150" y="0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" name="Google Shape;102;p3"/>
          <p:cNvSpPr/>
          <p:nvPr/>
        </p:nvSpPr>
        <p:spPr>
          <a:xfrm>
            <a:off x="340233" y="8015528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5"/>
                </a:lnTo>
                <a:lnTo>
                  <a:pt x="0" y="2122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"/>
          <p:cNvSpPr/>
          <p:nvPr/>
        </p:nvSpPr>
        <p:spPr>
          <a:xfrm>
            <a:off x="6359218" y="2579958"/>
            <a:ext cx="6504813" cy="6301169"/>
          </a:xfrm>
          <a:custGeom>
            <a:avLst/>
            <a:gdLst/>
            <a:ahLst/>
            <a:cxnLst/>
            <a:rect l="l" t="t" r="r" b="b"/>
            <a:pathLst>
              <a:path w="8673084" h="8401558" extrusionOk="0">
                <a:moveTo>
                  <a:pt x="0" y="0"/>
                </a:moveTo>
                <a:lnTo>
                  <a:pt x="8673084" y="0"/>
                </a:lnTo>
                <a:lnTo>
                  <a:pt x="8673084" y="8401558"/>
                </a:lnTo>
                <a:lnTo>
                  <a:pt x="0" y="8401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14" b="-1614"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44" name="Google Shape;244;p15"/>
          <p:cNvSpPr/>
          <p:nvPr/>
        </p:nvSpPr>
        <p:spPr>
          <a:xfrm>
            <a:off x="829288" y="4092156"/>
            <a:ext cx="5166169" cy="5166169"/>
          </a:xfrm>
          <a:custGeom>
            <a:avLst/>
            <a:gdLst/>
            <a:ahLst/>
            <a:cxnLst/>
            <a:rect l="l" t="t" r="r" b="b"/>
            <a:pathLst>
              <a:path w="6888226" h="6888226" extrusionOk="0">
                <a:moveTo>
                  <a:pt x="0" y="0"/>
                </a:moveTo>
                <a:lnTo>
                  <a:pt x="6888226" y="0"/>
                </a:lnTo>
                <a:lnTo>
                  <a:pt x="6888226" y="6888226"/>
                </a:lnTo>
                <a:lnTo>
                  <a:pt x="0" y="68882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45" name="Google Shape;245;p15"/>
          <p:cNvSpPr/>
          <p:nvPr/>
        </p:nvSpPr>
        <p:spPr>
          <a:xfrm>
            <a:off x="13225960" y="1028700"/>
            <a:ext cx="4207860" cy="7480649"/>
          </a:xfrm>
          <a:custGeom>
            <a:avLst/>
            <a:gdLst/>
            <a:ahLst/>
            <a:cxnLst/>
            <a:rect l="l" t="t" r="r" b="b"/>
            <a:pathLst>
              <a:path w="5610479" h="9974199" extrusionOk="0">
                <a:moveTo>
                  <a:pt x="0" y="0"/>
                </a:moveTo>
                <a:lnTo>
                  <a:pt x="5610479" y="0"/>
                </a:lnTo>
                <a:lnTo>
                  <a:pt x="5610479" y="9974199"/>
                </a:lnTo>
                <a:lnTo>
                  <a:pt x="0" y="99741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46" name="Google Shape;246;p15"/>
          <p:cNvSpPr txBox="1"/>
          <p:nvPr/>
        </p:nvSpPr>
        <p:spPr>
          <a:xfrm>
            <a:off x="6210257" y="228174"/>
            <a:ext cx="5867486" cy="66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Gry miejskie:  5</a:t>
            </a:r>
            <a:endParaRPr lang="pl-PL" dirty="0"/>
          </a:p>
        </p:txBody>
      </p:sp>
      <p:sp>
        <p:nvSpPr>
          <p:cNvPr id="247" name="Google Shape;247;p15"/>
          <p:cNvSpPr txBox="1"/>
          <p:nvPr/>
        </p:nvSpPr>
        <p:spPr>
          <a:xfrm>
            <a:off x="1740173" y="1495735"/>
            <a:ext cx="10337570" cy="94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Powstało również kilka gier miejskich, gdzie uczniowie szkół mogli zapoznać się </a:t>
            </a:r>
            <a:b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 zakątkami naszego miasta poprzez zabawę. </a:t>
            </a:r>
            <a:endParaRPr lang="pl-PL" dirty="0"/>
          </a:p>
        </p:txBody>
      </p:sp>
      <p:sp>
        <p:nvSpPr>
          <p:cNvPr id="248" name="Google Shape;248;p15"/>
          <p:cNvSpPr/>
          <p:nvPr/>
        </p:nvSpPr>
        <p:spPr>
          <a:xfrm>
            <a:off x="16331014" y="9159142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9" name="Google Shape;249;p15"/>
          <p:cNvSpPr/>
          <p:nvPr/>
        </p:nvSpPr>
        <p:spPr>
          <a:xfrm>
            <a:off x="0" y="8192789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0" name="Google Shape;250;p15"/>
          <p:cNvSpPr/>
          <p:nvPr/>
        </p:nvSpPr>
        <p:spPr>
          <a:xfrm rot="10800000">
            <a:off x="14652150" y="0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"/>
          <p:cNvSpPr txBox="1"/>
          <p:nvPr/>
        </p:nvSpPr>
        <p:spPr>
          <a:xfrm>
            <a:off x="803564" y="2078182"/>
            <a:ext cx="8589818" cy="1895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,,770 kilometrów na 770 lat”. </a:t>
            </a:r>
            <a:endParaRPr lang="pl-PL" dirty="0" smtClean="0"/>
          </a:p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Miejscem wydarzenia był Park </a:t>
            </a:r>
            <a:r>
              <a:rPr lang="pl-PL" sz="2199" b="0" i="0" u="none" strike="noStrike" cap="none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Tiele</a:t>
            </a: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-Wincklerów w Miechowicach, </a:t>
            </a:r>
            <a:b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uczestniczyło w nim kilkuset uczniów bytomskiej szkoły.</a:t>
            </a:r>
            <a:endParaRPr lang="pl-PL" dirty="0" smtClean="0"/>
          </a:p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99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8" name="Google Shape;268;p17"/>
          <p:cNvSpPr/>
          <p:nvPr/>
        </p:nvSpPr>
        <p:spPr>
          <a:xfrm>
            <a:off x="9606781" y="1619379"/>
            <a:ext cx="7934635" cy="5950976"/>
          </a:xfrm>
          <a:custGeom>
            <a:avLst/>
            <a:gdLst/>
            <a:ahLst/>
            <a:cxnLst/>
            <a:rect l="l" t="t" r="r" b="b"/>
            <a:pathLst>
              <a:path w="7934635" h="5950976" extrusionOk="0">
                <a:moveTo>
                  <a:pt x="0" y="0"/>
                </a:moveTo>
                <a:lnTo>
                  <a:pt x="7934635" y="0"/>
                </a:lnTo>
                <a:lnTo>
                  <a:pt x="7934635" y="5950976"/>
                </a:lnTo>
                <a:lnTo>
                  <a:pt x="0" y="5950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69" name="Google Shape;269;p17"/>
          <p:cNvSpPr/>
          <p:nvPr/>
        </p:nvSpPr>
        <p:spPr>
          <a:xfrm>
            <a:off x="1916341" y="4467727"/>
            <a:ext cx="6543667" cy="4907750"/>
          </a:xfrm>
          <a:custGeom>
            <a:avLst/>
            <a:gdLst/>
            <a:ahLst/>
            <a:cxnLst/>
            <a:rect l="l" t="t" r="r" b="b"/>
            <a:pathLst>
              <a:path w="6543667" h="4907750" extrusionOk="0">
                <a:moveTo>
                  <a:pt x="0" y="0"/>
                </a:moveTo>
                <a:lnTo>
                  <a:pt x="6543667" y="0"/>
                </a:lnTo>
                <a:lnTo>
                  <a:pt x="6543667" y="4907751"/>
                </a:lnTo>
                <a:lnTo>
                  <a:pt x="0" y="49077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5"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70" name="Google Shape;270;p17"/>
          <p:cNvSpPr/>
          <p:nvPr/>
        </p:nvSpPr>
        <p:spPr>
          <a:xfrm>
            <a:off x="16331014" y="9159142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1" name="Google Shape;271;p17"/>
          <p:cNvSpPr txBox="1"/>
          <p:nvPr/>
        </p:nvSpPr>
        <p:spPr>
          <a:xfrm>
            <a:off x="2604655" y="233919"/>
            <a:ext cx="12600610" cy="66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Wydarzenia sportowe i inne w placówkach oświatowych:  </a:t>
            </a:r>
            <a:r>
              <a:rPr lang="pl-PL" sz="3098" b="1" dirty="0" smtClean="0">
                <a:latin typeface="Arimo"/>
                <a:ea typeface="Arimo"/>
                <a:cs typeface="Arimo"/>
                <a:sym typeface="Arimo"/>
              </a:rPr>
              <a:t>6</a:t>
            </a:r>
            <a:endParaRPr lang="pl-PL" dirty="0"/>
          </a:p>
        </p:txBody>
      </p:sp>
      <p:sp>
        <p:nvSpPr>
          <p:cNvPr id="272" name="Google Shape;272;p17"/>
          <p:cNvSpPr txBox="1"/>
          <p:nvPr/>
        </p:nvSpPr>
        <p:spPr>
          <a:xfrm>
            <a:off x="9358369" y="7666355"/>
            <a:ext cx="8199120" cy="1895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71055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18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Niektórzy kilometrową pętlę przebiegli kilkukrotnie, tak więc bez problemu udało się osiągnąć wyznaczony cel, z czego uczniowie byli bardzo dumni! </a:t>
            </a:r>
            <a:endParaRPr lang="pl-PL" dirty="0"/>
          </a:p>
        </p:txBody>
      </p:sp>
      <p:sp>
        <p:nvSpPr>
          <p:cNvPr id="273" name="Google Shape;273;p17"/>
          <p:cNvSpPr/>
          <p:nvPr/>
        </p:nvSpPr>
        <p:spPr>
          <a:xfrm>
            <a:off x="0" y="8164986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4" name="Google Shape;274;p17"/>
          <p:cNvSpPr/>
          <p:nvPr/>
        </p:nvSpPr>
        <p:spPr>
          <a:xfrm rot="10800000">
            <a:off x="14591115" y="-3230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"/>
          <p:cNvSpPr txBox="1"/>
          <p:nvPr/>
        </p:nvSpPr>
        <p:spPr>
          <a:xfrm>
            <a:off x="930361" y="1916936"/>
            <a:ext cx="8213639" cy="1432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16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Olimpiada Sportowa „Mali sportowcy – duże marzenia”👌 </a:t>
            </a:r>
            <a:endParaRPr lang="pl-PL" dirty="0" smtClean="0"/>
          </a:p>
          <a:p>
            <a:pPr marL="0" marR="0" lvl="0" indent="0" algn="ctr" rtl="0">
              <a:lnSpc>
                <a:spcPct val="14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16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Impreza została zorganizowana przez przedszkole z okazji 770-lecia Bytomia. </a:t>
            </a:r>
            <a:endParaRPr lang="pl-PL" dirty="0"/>
          </a:p>
        </p:txBody>
      </p:sp>
      <p:sp>
        <p:nvSpPr>
          <p:cNvPr id="280" name="Google Shape;280;p18"/>
          <p:cNvSpPr/>
          <p:nvPr/>
        </p:nvSpPr>
        <p:spPr>
          <a:xfrm>
            <a:off x="9590636" y="1709903"/>
            <a:ext cx="7668664" cy="5751498"/>
          </a:xfrm>
          <a:custGeom>
            <a:avLst/>
            <a:gdLst/>
            <a:ahLst/>
            <a:cxnLst/>
            <a:rect l="l" t="t" r="r" b="b"/>
            <a:pathLst>
              <a:path w="7668664" h="5751498" extrusionOk="0">
                <a:moveTo>
                  <a:pt x="0" y="0"/>
                </a:moveTo>
                <a:lnTo>
                  <a:pt x="7668664" y="0"/>
                </a:lnTo>
                <a:lnTo>
                  <a:pt x="7668664" y="5751498"/>
                </a:lnTo>
                <a:lnTo>
                  <a:pt x="0" y="57514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15"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81" name="Google Shape;281;p18"/>
          <p:cNvSpPr/>
          <p:nvPr/>
        </p:nvSpPr>
        <p:spPr>
          <a:xfrm>
            <a:off x="1381842" y="3378435"/>
            <a:ext cx="7839820" cy="5879865"/>
          </a:xfrm>
          <a:custGeom>
            <a:avLst/>
            <a:gdLst/>
            <a:ahLst/>
            <a:cxnLst/>
            <a:rect l="l" t="t" r="r" b="b"/>
            <a:pathLst>
              <a:path w="7839820" h="5879865" extrusionOk="0">
                <a:moveTo>
                  <a:pt x="0" y="0"/>
                </a:moveTo>
                <a:lnTo>
                  <a:pt x="7839820" y="0"/>
                </a:lnTo>
                <a:lnTo>
                  <a:pt x="7839820" y="5879865"/>
                </a:lnTo>
                <a:lnTo>
                  <a:pt x="0" y="58798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82" name="Google Shape;282;p18"/>
          <p:cNvSpPr/>
          <p:nvPr/>
        </p:nvSpPr>
        <p:spPr>
          <a:xfrm>
            <a:off x="16040068" y="9159142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3" name="Google Shape;283;p18"/>
          <p:cNvSpPr txBox="1"/>
          <p:nvPr/>
        </p:nvSpPr>
        <p:spPr>
          <a:xfrm>
            <a:off x="2563091" y="188147"/>
            <a:ext cx="12330545" cy="66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Wydarzenia sportowe i inne w placówkach oświatowych: </a:t>
            </a:r>
            <a:r>
              <a:rPr lang="pl-PL" sz="3098" b="1" dirty="0" smtClean="0">
                <a:latin typeface="Arimo"/>
                <a:ea typeface="Arimo"/>
                <a:cs typeface="Arimo"/>
                <a:sym typeface="Arimo"/>
              </a:rPr>
              <a:t>6</a:t>
            </a:r>
            <a:endParaRPr lang="pl-PL" dirty="0"/>
          </a:p>
        </p:txBody>
      </p:sp>
      <p:sp>
        <p:nvSpPr>
          <p:cNvPr id="284" name="Google Shape;284;p18"/>
          <p:cNvSpPr txBox="1"/>
          <p:nvPr/>
        </p:nvSpPr>
        <p:spPr>
          <a:xfrm>
            <a:off x="9452177" y="7578676"/>
            <a:ext cx="7945581" cy="1421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Olimpiady to świetna okazja do promocji sportu, zdrowego stylu życia, a także integracji bytomskich przedszkolaków. Medale, puchary i świetna zabawa towarzyszyła najmłodszym Bytomianom!</a:t>
            </a:r>
            <a:endParaRPr lang="pl-PL" dirty="0"/>
          </a:p>
        </p:txBody>
      </p:sp>
      <p:sp>
        <p:nvSpPr>
          <p:cNvPr id="285" name="Google Shape;285;p18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6" name="Google Shape;286;p18"/>
          <p:cNvSpPr/>
          <p:nvPr/>
        </p:nvSpPr>
        <p:spPr>
          <a:xfrm rot="10800000">
            <a:off x="14652150" y="0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4942" y="4547841"/>
            <a:ext cx="9819443" cy="5523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458" y="2004833"/>
            <a:ext cx="8089801" cy="4550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60995" y="1707479"/>
            <a:ext cx="4079251" cy="568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293;p19"/>
          <p:cNvSpPr txBox="1"/>
          <p:nvPr/>
        </p:nvSpPr>
        <p:spPr>
          <a:xfrm>
            <a:off x="2159004" y="420225"/>
            <a:ext cx="12039878" cy="66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Wydarzenia sportowe i inne w placówkach oświatowych:  </a:t>
            </a:r>
            <a:r>
              <a:rPr lang="pl-PL" sz="3098" b="1" dirty="0" smtClean="0">
                <a:latin typeface="Arimo"/>
                <a:ea typeface="Arimo"/>
                <a:cs typeface="Arimo"/>
                <a:sym typeface="Arimo"/>
              </a:rPr>
              <a:t>6</a:t>
            </a:r>
            <a:endParaRPr lang="pl-PL" dirty="0"/>
          </a:p>
        </p:txBody>
      </p:sp>
      <p:sp>
        <p:nvSpPr>
          <p:cNvPr id="10" name="Google Shape;297;p19"/>
          <p:cNvSpPr/>
          <p:nvPr/>
        </p:nvSpPr>
        <p:spPr>
          <a:xfrm>
            <a:off x="503448" y="8164986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98882" y="461819"/>
            <a:ext cx="3633787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Google Shape;296;p19"/>
          <p:cNvSpPr txBox="1"/>
          <p:nvPr/>
        </p:nvSpPr>
        <p:spPr>
          <a:xfrm>
            <a:off x="8840497" y="1707479"/>
            <a:ext cx="4417613" cy="1421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Odbył się również bieg łączący obchody naszego miasta z</a:t>
            </a:r>
            <a:r>
              <a:rPr lang="pl-PL" sz="2199" dirty="0" smtClean="0">
                <a:latin typeface="Times New Roman"/>
                <a:ea typeface="Times New Roman"/>
                <a:cs typeface="Times New Roman"/>
                <a:sym typeface="Times New Roman"/>
              </a:rPr>
              <a:t> Narodowym Ś</a:t>
            </a: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więtem </a:t>
            </a:r>
            <a:r>
              <a:rPr lang="pl-PL" sz="2199" dirty="0" smtClean="0">
                <a:latin typeface="Times New Roman"/>
                <a:ea typeface="Times New Roman"/>
                <a:cs typeface="Times New Roman"/>
                <a:sym typeface="Times New Roman"/>
              </a:rPr>
              <a:t>Niepodległości</a:t>
            </a: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61803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7777046" y="2301169"/>
            <a:ext cx="8737600" cy="6553200"/>
          </a:xfrm>
          <a:custGeom>
            <a:avLst/>
            <a:gdLst/>
            <a:ahLst/>
            <a:cxnLst/>
            <a:rect l="l" t="t" r="r" b="b"/>
            <a:pathLst>
              <a:path w="8737600" h="6553200" extrusionOk="0">
                <a:moveTo>
                  <a:pt x="0" y="0"/>
                </a:moveTo>
                <a:lnTo>
                  <a:pt x="8737600" y="0"/>
                </a:lnTo>
                <a:lnTo>
                  <a:pt x="8737600" y="6553200"/>
                </a:lnTo>
                <a:lnTo>
                  <a:pt x="0" y="6553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04" name="Google Shape;304;p20"/>
          <p:cNvSpPr/>
          <p:nvPr/>
        </p:nvSpPr>
        <p:spPr>
          <a:xfrm>
            <a:off x="15679851" y="8909760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5" name="Google Shape;305;p20"/>
          <p:cNvSpPr/>
          <p:nvPr/>
        </p:nvSpPr>
        <p:spPr>
          <a:xfrm>
            <a:off x="2317104" y="3085787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 extrusionOk="0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06" name="Google Shape;306;p20"/>
          <p:cNvSpPr txBox="1"/>
          <p:nvPr/>
        </p:nvSpPr>
        <p:spPr>
          <a:xfrm>
            <a:off x="1366086" y="1267072"/>
            <a:ext cx="14104635" cy="1895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 terenie naszego miasta, naszych szkół odbyło się również wiele pikników, które prócz  rocznicy integracji środowiska szkolnego miały na celu  również uczczenie 770 rocznicy nadania Bytomiowi praw miejskich. </a:t>
            </a:r>
            <a:endParaRPr lang="pl-PL" dirty="0" smtClean="0"/>
          </a:p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99" b="0" i="0" u="none" strike="noStrike" cap="none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99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7" name="Google Shape;307;p20"/>
          <p:cNvSpPr txBox="1"/>
          <p:nvPr/>
        </p:nvSpPr>
        <p:spPr>
          <a:xfrm>
            <a:off x="5971309" y="443345"/>
            <a:ext cx="5527963" cy="66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99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Pikniki szkolne i miejskie  </a:t>
            </a:r>
            <a:endParaRPr lang="pl-PL" dirty="0"/>
          </a:p>
        </p:txBody>
      </p:sp>
      <p:sp>
        <p:nvSpPr>
          <p:cNvPr id="308" name="Google Shape;308;p2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9" name="Google Shape;309;p20"/>
          <p:cNvSpPr/>
          <p:nvPr/>
        </p:nvSpPr>
        <p:spPr>
          <a:xfrm rot="10800000">
            <a:off x="14696721" y="-3230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Prostokąt 4"/>
          <p:cNvSpPr/>
          <p:nvPr/>
        </p:nvSpPr>
        <p:spPr>
          <a:xfrm>
            <a:off x="692727" y="734291"/>
            <a:ext cx="15697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„RAZEM JAK W RODZINIE CZYLI BYTOMSKIE SACRUM ET PROFANUM DLA PAMIĘCI POKOLEŃ”</a:t>
            </a:r>
          </a:p>
        </p:txBody>
      </p:sp>
      <p:sp>
        <p:nvSpPr>
          <p:cNvPr id="6" name="Prostokąt 5"/>
          <p:cNvSpPr/>
          <p:nvPr/>
        </p:nvSpPr>
        <p:spPr>
          <a:xfrm>
            <a:off x="1080656" y="1454727"/>
            <a:ext cx="75645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Towarzystwo Miłośników Lwowa i Kresów Południowo-Wschodnich  w Bytomiu 18 maja 2024 r. w ramach upamiętnienia m.in. Orląt Lwowskich  zorganizowało odsłonięcie Memoriału Kresowej Pamięci. W ramach tego wydarzenia odbyły się: apel pamięci w asyście Wojska Polskiego oraz harcerzy, wystawa historyczna i koncert połączony z filmową prezentacją  w kościele św. Trójcy, a także lwowsko-bytomskie spotkanie jubileuszowe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„Miasto Bytom z Miastem Lwów rozumieją się bez słów” .</a:t>
            </a:r>
          </a:p>
        </p:txBody>
      </p:sp>
      <p:pic>
        <p:nvPicPr>
          <p:cNvPr id="7" name="Picture 3" descr="\\max\kultura\ANIA\2024\Prezentacja 770\WYDARZENIA TOWARZYSZĄCE\organizacje pozarządowe\Sacrum et profanum\D4N_0768_kopi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4084" y="4354556"/>
            <a:ext cx="6768668" cy="5212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10341736" y="1482896"/>
            <a:ext cx="56130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„MÓJ ROZBARK” – KONKURS PLASTYCZNY DLA DZIECI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3" descr="\\max\kultura\ANIA\2024\Prezentacja 770\WYDARZENIA TOWARZYSZĄCE\organizacje pozarządowe\img_20241113_113318'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26235" y="5112328"/>
            <a:ext cx="7292209" cy="34774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Prostokąt 9"/>
          <p:cNvSpPr/>
          <p:nvPr/>
        </p:nvSpPr>
        <p:spPr>
          <a:xfrm>
            <a:off x="9213273" y="2867891"/>
            <a:ext cx="83681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 1 marca do 1 czerwca tego roku, z inicjatywy Stowarzyszenia Miłośników Rozbarku odbył się konkurs plastyczny dla dzieci, którego tematem była dzielnica Rozbark i dawna kopania KWK Rozbark.  Organizator: Stowarzyszenie Miłośników Rozbarku  zrealizowało projekt w kontekście  jubileuszu 770-lecia miasta. 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Prostokąt 4"/>
          <p:cNvSpPr/>
          <p:nvPr/>
        </p:nvSpPr>
        <p:spPr>
          <a:xfrm>
            <a:off x="8648511" y="498764"/>
            <a:ext cx="32109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„70 z 770” 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0764982" y="3311236"/>
            <a:ext cx="6996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„ŚWIATOWY  ZJAZD BYTOMIAN”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K:\ANIA\2024\Prezentacja 770\WYDARZENIA TOWARZYSZĄCE\organizacje pozarządowe\Światowy Zjazd Bytomian\1 kopi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62656" y="4003964"/>
            <a:ext cx="7336085" cy="4937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rostokąt 8"/>
          <p:cNvSpPr/>
          <p:nvPr/>
        </p:nvSpPr>
        <p:spPr>
          <a:xfrm>
            <a:off x="8409904" y="1061000"/>
            <a:ext cx="79462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kwietnia 2024 r. w Bytomskim Centrum Kultury odbył się koncert z okazji 70-lecia utworzenia Młodzieżowego Domu Kultury nr 1 w Bytomiu, podczas którego zaprezentowały się uczestniczki i uczestnicy pracowni artystycznych , a także słuchacze Bytomskiego Uniwersytetu Trzeciego Wieku w widowisku pt. „Wspomnień czar”. 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196255" y="7309940"/>
            <a:ext cx="7966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dniach 7-9 czerwca odbył się po raz szósty Światowy  Zjazd Bytomian podczas którego na bytomskim  Rynku spotkało się ponad 600 muzykantów, aby  zaśpiewać miastu TYSIĄC LAT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Obraz 10" descr="mdk17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583" y="515204"/>
            <a:ext cx="6823880" cy="5117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Prostokąt 4"/>
          <p:cNvSpPr/>
          <p:nvPr/>
        </p:nvSpPr>
        <p:spPr>
          <a:xfrm>
            <a:off x="4572000" y="56803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latin typeface="Calibri" pitchFamily="34" charset="0"/>
                <a:cs typeface="Calibri" pitchFamily="34" charset="0"/>
              </a:rPr>
              <a:t>KONCERT BYTOMIANEK W AULI OSM  </a:t>
            </a:r>
            <a:br>
              <a:rPr lang="pl-PL" sz="2800" b="1" dirty="0" smtClean="0">
                <a:latin typeface="Calibri" pitchFamily="34" charset="0"/>
                <a:cs typeface="Calibri" pitchFamily="34" charset="0"/>
              </a:rPr>
            </a:br>
            <a:r>
              <a:rPr lang="pl-PL" sz="2800" dirty="0" smtClean="0">
                <a:latin typeface="Calibri" pitchFamily="34" charset="0"/>
                <a:cs typeface="Calibri" pitchFamily="34" charset="0"/>
              </a:rPr>
              <a:t>organizator: Stowarzyszenie </a:t>
            </a:r>
            <a:r>
              <a:rPr lang="pl-PL" sz="2800" dirty="0" err="1" smtClean="0">
                <a:latin typeface="Calibri" pitchFamily="34" charset="0"/>
                <a:cs typeface="Calibri" pitchFamily="34" charset="0"/>
              </a:rPr>
              <a:t>Mybytomianie</a:t>
            </a:r>
            <a:r>
              <a:rPr lang="pl-PL" sz="2800" dirty="0" smtClean="0">
                <a:latin typeface="Calibri" pitchFamily="34" charset="0"/>
                <a:cs typeface="Calibri" pitchFamily="34" charset="0"/>
              </a:rPr>
              <a:t> </a:t>
            </a:r>
            <a:br>
              <a:rPr lang="pl-PL" sz="2800" dirty="0" smtClean="0">
                <a:latin typeface="Calibri" pitchFamily="34" charset="0"/>
                <a:cs typeface="Calibri" pitchFamily="34" charset="0"/>
              </a:rPr>
            </a:br>
            <a:r>
              <a:rPr lang="pl-PL" sz="2800" dirty="0" smtClean="0">
                <a:latin typeface="Calibri" pitchFamily="34" charset="0"/>
                <a:cs typeface="Calibri" pitchFamily="34" charset="0"/>
              </a:rPr>
              <a:t>w ramach projektu </a:t>
            </a:r>
            <a:r>
              <a:rPr lang="pl-PL" sz="2800" b="1" i="1" dirty="0" smtClean="0">
                <a:latin typeface="Calibri" pitchFamily="34" charset="0"/>
                <a:cs typeface="Calibri" pitchFamily="34" charset="0"/>
              </a:rPr>
              <a:t>Światowy Zjazd Bytomian</a:t>
            </a:r>
            <a:endParaRPr lang="pl-PL" sz="2800" b="1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3" descr="\\max\kultura\ANIA\2024\Prezentacja 770\WYDARZENIA TOWARZYSZĄCE\organizacje pozarządowe\koncert Aula OSM\1460x616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3375" y="2851833"/>
            <a:ext cx="11549701" cy="4884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332510" y="3248457"/>
            <a:ext cx="49876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  edycję Światowego Zjazdu Bytomia otworzył tradycyjny 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koncert „Bytom dla bytomian”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 sali koncertowej Ogólnokształcącej Szkoły Muzycznej. Koncert dedykowany był uczestnikom Zjazdu i wszystkim bytomianom rozproszonym po kraju i innych zakątkach Europy i świata. </a:t>
            </a:r>
            <a:b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Google Shape;317;p21"/>
          <p:cNvSpPr/>
          <p:nvPr/>
        </p:nvSpPr>
        <p:spPr>
          <a:xfrm>
            <a:off x="15859960" y="8909759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Prostokąt 4"/>
          <p:cNvSpPr/>
          <p:nvPr/>
        </p:nvSpPr>
        <p:spPr>
          <a:xfrm>
            <a:off x="4142509" y="609600"/>
            <a:ext cx="97951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XIX ZLOT POJAZDÓW MILITARNYCH. ŚLĄSKIE MANEWRY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4" descr="K:\ANIA\2024\Prezentacja 770\WYDARZENIA TOWARZYSZĄCE\organizacje pozarządowe\Sląskie Manewry\D4N_3453_kopia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0809" y="5597235"/>
            <a:ext cx="5865234" cy="3901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5" descr="K:\ANIA\2024\Prezentacja 770\WYDARZENIA TOWARZYSZĄCE\organizacje pozarządowe\Sląskie Manewry\DSC_1657_kopia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31454" y="4198281"/>
            <a:ext cx="6696325" cy="4423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5694218" y="1995054"/>
            <a:ext cx="105017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dniach 7-9 czerwca odbył się w Bytomiu po raz 19-ty zlot pojazdów militarnych. Organizatorem Śląskich Manewrów jest Stowarzyszenie Pasjonatów Wojskowości "Kompania Bytom. Wydarzenie od lat przyciąga tłumy miłośników służb mundurowych i militariów. Głównym miejscem imprezy były okolice Szybu Krystyna. W sobotę 8 czerwca odbyła się uroczysta parady pojazdów militarnych, które przejechały przez centrum miasta i zatrzymały się na placu Sobieskiego. 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W weekend (7 - 9 czerwca 2024 r.) „Śląskie Manewry”, czyli Zlot ..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6474" y="2074936"/>
            <a:ext cx="4862944" cy="7160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5" name="Picture 2" descr="\\max\kultura\ANIA\2024\Prezentacja 770\WYDARZENIA TOWARZYSZĄCE\organizacje pozarządowe\Festiwal Sztuki Wysokiej\ADSC_3071_kopia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836" y="805646"/>
            <a:ext cx="7088654" cy="47257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>
            <a:off x="7952508" y="623455"/>
            <a:ext cx="7329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XXV FESTIWAL SZTUKI WYSOKIEJ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7827818" y="1246909"/>
            <a:ext cx="90885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czerwca 2024 r. w bytomskiej Pracowni - Galerii Stalowe Anioły odbył się  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XXV Festiwal Sztuki Wysokiej – jubileuszowe świętowanie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Impreza, która organizowana jest przez Pracownię Stalowe Anioły, we współpracy z Fundacją Śląskie Obrazy, na stałe wpisała się w kalendarz kulturalny miasta. </a:t>
            </a:r>
            <a:b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Hasło festiwalu inspirowane było jubileuszem 770-lecia miasta i brzmiało:  Z czasem…</a:t>
            </a:r>
            <a:endParaRPr 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8874994" y="4904508"/>
            <a:ext cx="80414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LOT GOŁĘBI Z MIEJSCOWOŚCI ZEVEN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6378934" y="6034252"/>
            <a:ext cx="39305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Dnia 29 czerwca 2024 roku, dla uczczenia 770-lecia nadania praw miejskich miastu Bytom, Polski Związek Hodowców Gołębi Pocztowych  zorganizował lot gołębi dorosłych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miejscowości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Zeven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/Dolna Saksonia – Niemcy/ do oddalonego od Bytomia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ponad 770 km / dokładnie 860 km/.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K:\ANIA\2024\Prezentacja 770\WYDARZENIA TOWARZYSZĄCE\organizacje pozarządowe\Lot gołębi z miejscowości Zeven\1730061312332_clfsii_2_0_edit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6554" y="5548135"/>
            <a:ext cx="6249845" cy="3500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2" name="Picture 2" descr="C:\Users\chris\OneDrive\Pulpit\UM\6681386405aba_o_origina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6729" y="5895832"/>
            <a:ext cx="4197580" cy="3139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pole tekstowe 3"/>
          <p:cNvSpPr txBox="1"/>
          <p:nvPr/>
        </p:nvSpPr>
        <p:spPr>
          <a:xfrm>
            <a:off x="1883391" y="678874"/>
            <a:ext cx="14180024" cy="10026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000" b="1" dirty="0" smtClean="0">
              <a:latin typeface="Arimo" charset="0"/>
              <a:ea typeface="Arimo" charset="0"/>
              <a:cs typeface="Arimo" charset="0"/>
            </a:endParaRPr>
          </a:p>
          <a:p>
            <a:pPr lvl="0" algn="ctr">
              <a:lnSpc>
                <a:spcPct val="157022"/>
              </a:lnSpc>
            </a:pPr>
            <a:r>
              <a:rPr lang="pl-PL" sz="3600" b="1" dirty="0" smtClean="0">
                <a:latin typeface="Calibri" pitchFamily="34" charset="0"/>
                <a:ea typeface="Arimo"/>
                <a:cs typeface="Calibri" pitchFamily="34" charset="0"/>
                <a:sym typeface="Arimo"/>
              </a:rPr>
              <a:t>STATYSTYKA ZREALIZOWANYCH WYDARZEŃ  </a:t>
            </a:r>
          </a:p>
          <a:p>
            <a:pPr lvl="0" algn="ctr"/>
            <a:r>
              <a:rPr lang="pl-PL" sz="3600" b="1" dirty="0" smtClean="0">
                <a:latin typeface="Calibri" pitchFamily="34" charset="0"/>
                <a:ea typeface="Arimo"/>
                <a:cs typeface="Calibri" pitchFamily="34" charset="0"/>
                <a:sym typeface="Arimo"/>
              </a:rPr>
              <a:t>TOWARZYSZĄCYCH I DEDYKOWANYCH OBCHODOM  </a:t>
            </a:r>
            <a:br>
              <a:rPr lang="pl-PL" sz="3600" b="1" dirty="0" smtClean="0">
                <a:latin typeface="Calibri" pitchFamily="34" charset="0"/>
                <a:ea typeface="Arimo"/>
                <a:cs typeface="Calibri" pitchFamily="34" charset="0"/>
                <a:sym typeface="Arimo"/>
              </a:rPr>
            </a:br>
            <a:r>
              <a:rPr lang="pl-PL" sz="3600" b="1" dirty="0" smtClean="0">
                <a:latin typeface="Calibri" pitchFamily="34" charset="0"/>
                <a:ea typeface="Arimo"/>
                <a:cs typeface="Calibri" pitchFamily="34" charset="0"/>
                <a:sym typeface="Arimo"/>
              </a:rPr>
              <a:t>770-LECIA  BYTOMIA</a:t>
            </a:r>
          </a:p>
          <a:p>
            <a:pPr lvl="0" algn="ctr"/>
            <a:endParaRPr lang="pl-PL" sz="3600" b="1" dirty="0" smtClean="0"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pl-PL" sz="3200" b="1" dirty="0" smtClean="0">
                <a:latin typeface="Calibri" pitchFamily="34" charset="0"/>
                <a:ea typeface="Arimo"/>
                <a:cs typeface="Calibri" pitchFamily="34" charset="0"/>
                <a:sym typeface="Arimo"/>
              </a:rPr>
              <a:t>ILOŚĆ WYDARZEŃ POZOSTAŁYCH </a:t>
            </a:r>
            <a:r>
              <a:rPr lang="pl-PL" sz="3200" b="1" i="1" dirty="0" smtClean="0">
                <a:latin typeface="Calibri" pitchFamily="34" charset="0"/>
                <a:ea typeface="Arimo"/>
                <a:cs typeface="Calibri" pitchFamily="34" charset="0"/>
                <a:sym typeface="Arimo"/>
              </a:rPr>
              <a:t>zrealizowanych przez inne podmioty</a:t>
            </a:r>
            <a:r>
              <a:rPr lang="pl-PL" sz="3200" b="1" dirty="0" smtClean="0">
                <a:latin typeface="Calibri" pitchFamily="34" charset="0"/>
                <a:ea typeface="Arimo"/>
                <a:cs typeface="Calibri" pitchFamily="34" charset="0"/>
                <a:sym typeface="Arimo"/>
              </a:rPr>
              <a:t>:    63</a:t>
            </a:r>
            <a:endParaRPr lang="pl-PL" sz="3200" b="1" dirty="0" smtClean="0">
              <a:latin typeface="Calibri" pitchFamily="34" charset="0"/>
              <a:cs typeface="Calibri" pitchFamily="34" charset="0"/>
            </a:endParaRPr>
          </a:p>
          <a:p>
            <a:endParaRPr lang="pl-PL" sz="4000" dirty="0" smtClean="0">
              <a:latin typeface="Arimo" charset="0"/>
              <a:ea typeface="Arimo" charset="0"/>
              <a:cs typeface="Arimo" charset="0"/>
            </a:endParaRPr>
          </a:p>
          <a:p>
            <a:endParaRPr lang="pl-PL" sz="2500" dirty="0" smtClean="0">
              <a:latin typeface="Arimo" charset="0"/>
              <a:ea typeface="Arimo" charset="0"/>
              <a:cs typeface="Arimo" charset="0"/>
            </a:endParaRPr>
          </a:p>
          <a:p>
            <a:r>
              <a:rPr lang="pl-PL" sz="2800" dirty="0" smtClean="0">
                <a:latin typeface="Calibri" pitchFamily="34" charset="0"/>
                <a:ea typeface="Arimo" charset="0"/>
                <a:cs typeface="Calibri" pitchFamily="34" charset="0"/>
              </a:rPr>
              <a:t>INSTYTUCJE KULTURY I ORGANIZACJE POZARZĄDOWE:  			46</a:t>
            </a:r>
          </a:p>
          <a:p>
            <a:r>
              <a:rPr lang="pl-PL" sz="2800" dirty="0" smtClean="0">
                <a:latin typeface="Calibri" pitchFamily="34" charset="0"/>
                <a:ea typeface="Arimo" charset="0"/>
                <a:cs typeface="Calibri" pitchFamily="34" charset="0"/>
              </a:rPr>
              <a:t/>
            </a:r>
            <a:br>
              <a:rPr lang="pl-PL" sz="2800" dirty="0" smtClean="0">
                <a:latin typeface="Calibri" pitchFamily="34" charset="0"/>
                <a:ea typeface="Arimo" charset="0"/>
                <a:cs typeface="Calibri" pitchFamily="34" charset="0"/>
              </a:rPr>
            </a:br>
            <a:r>
              <a:rPr lang="pl-PL" sz="2800" dirty="0" smtClean="0">
                <a:latin typeface="Calibri" pitchFamily="34" charset="0"/>
                <a:ea typeface="Arimo" charset="0"/>
                <a:cs typeface="Calibri" pitchFamily="34" charset="0"/>
              </a:rPr>
              <a:t>UCZELNIE I SZKOŁY ARTYSTYCZNE: 				         		11 </a:t>
            </a:r>
          </a:p>
          <a:p>
            <a:endParaRPr lang="pl-PL" sz="2800" dirty="0" smtClean="0">
              <a:latin typeface="Calibri" pitchFamily="34" charset="0"/>
              <a:ea typeface="Arimo" charset="0"/>
              <a:cs typeface="Calibri" pitchFamily="34" charset="0"/>
            </a:endParaRPr>
          </a:p>
          <a:p>
            <a:r>
              <a:rPr lang="pl-PL" sz="2800" dirty="0" smtClean="0">
                <a:latin typeface="Calibri" pitchFamily="34" charset="0"/>
                <a:ea typeface="Arimo" charset="0"/>
                <a:cs typeface="Calibri" pitchFamily="34" charset="0"/>
              </a:rPr>
              <a:t>INSTYTUCJE POMOCY SPOŁECZNEJ I INNE:				 	6</a:t>
            </a:r>
          </a:p>
          <a:p>
            <a:endParaRPr lang="pl-PL" sz="2800" dirty="0" smtClean="0">
              <a:latin typeface="Arimo" charset="0"/>
              <a:ea typeface="Arimo" charset="0"/>
              <a:cs typeface="Arimo" charset="0"/>
            </a:endParaRPr>
          </a:p>
          <a:p>
            <a:pPr algn="r"/>
            <a:endParaRPr lang="pl-PL" sz="2800" b="1" dirty="0" smtClean="0">
              <a:latin typeface="Arimo" charset="0"/>
              <a:ea typeface="Arimo" charset="0"/>
              <a:cs typeface="Arimo" charset="0"/>
            </a:endParaRPr>
          </a:p>
          <a:p>
            <a:r>
              <a:rPr lang="pl-PL" sz="2800" b="1" dirty="0" smtClean="0">
                <a:latin typeface="Arimo" charset="0"/>
                <a:ea typeface="Arimo" charset="0"/>
                <a:cs typeface="Arimo" charset="0"/>
              </a:rPr>
              <a:t>          										</a:t>
            </a:r>
            <a:r>
              <a:rPr lang="pl-PL" sz="3600" b="1" dirty="0" smtClean="0">
                <a:latin typeface="Calibri" pitchFamily="34" charset="0"/>
                <a:ea typeface="Arimo" charset="0"/>
                <a:cs typeface="Calibri" pitchFamily="34" charset="0"/>
              </a:rPr>
              <a:t>RAZEM:  230 </a:t>
            </a:r>
          </a:p>
          <a:p>
            <a:endParaRPr lang="pl-PL" sz="2800" b="1" dirty="0" smtClean="0">
              <a:latin typeface="Arimo" charset="0"/>
              <a:ea typeface="Arimo" charset="0"/>
              <a:cs typeface="Arimo" charset="0"/>
            </a:endParaRPr>
          </a:p>
          <a:p>
            <a:r>
              <a:rPr lang="pl-PL" sz="2800" b="1" dirty="0" smtClean="0">
                <a:latin typeface="Arimo" charset="0"/>
                <a:ea typeface="Arimo" charset="0"/>
                <a:cs typeface="Arimo" charset="0"/>
              </a:rPr>
              <a:t>				 </a:t>
            </a:r>
          </a:p>
          <a:p>
            <a:endParaRPr lang="pl-PL" sz="2800" b="1" dirty="0" smtClean="0">
              <a:latin typeface="Arimo" charset="0"/>
              <a:ea typeface="Arimo" charset="0"/>
              <a:cs typeface="Arimo" charset="0"/>
            </a:endParaRPr>
          </a:p>
          <a:p>
            <a:endParaRPr lang="pl-PL" sz="2800" b="1" dirty="0">
              <a:latin typeface="Arimo" charset="0"/>
              <a:ea typeface="Arimo" charset="0"/>
              <a:cs typeface="Arimo" charset="0"/>
            </a:endParaRPr>
          </a:p>
        </p:txBody>
      </p:sp>
      <p:sp>
        <p:nvSpPr>
          <p:cNvPr id="5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Prostokąt 4"/>
          <p:cNvSpPr/>
          <p:nvPr/>
        </p:nvSpPr>
        <p:spPr>
          <a:xfrm>
            <a:off x="7564582" y="706582"/>
            <a:ext cx="792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BYTOMSKI KWIETNIK. ENERGIA MIASTA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2" descr="\\max\kultura\ANIA\2024\Prezentacja 770\WYDARZENIA TOWARZYSZĄCE\organizacje pozarządowe\Bytomski Kwietnik\DSC_3227_kopia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543" y="1350673"/>
            <a:ext cx="7154617" cy="4630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8534400" y="1759527"/>
            <a:ext cx="7578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Już po raz szósty 15 czerwca b.r. bytomianie wzięli udział w Bytomskim Kwietniku. Jak co roku Polana Piknikowa w Parku im. hm. Kachla wypełniła się gwarem i muzyką oraz różnorodnymi </a:t>
            </a:r>
            <a:r>
              <a:rPr lang="pl-PL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aktywnościami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7259781" y="4372037"/>
            <a:ext cx="101276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PCK - JUBILEUSZ 55-LECIA DZIAŁALNOŚCI </a:t>
            </a:r>
            <a:b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KLUBU HONOROWYCH DAWCÓW KRWI „GÓRNIK” 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\\max\kultura\ANIA\2024\Prezentacja 770\WYDARZENIA TOWARZYSZĄCE\organizacje pozarządowe\Jubileusz 55-lecia działalności klubu HDKPCK Górnik\20240907_154207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97494" y="5842210"/>
            <a:ext cx="7191888" cy="3336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Prostokąt 9"/>
          <p:cNvSpPr/>
          <p:nvPr/>
        </p:nvSpPr>
        <p:spPr>
          <a:xfrm>
            <a:off x="1917197" y="6540832"/>
            <a:ext cx="60405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września 2024 r. obyła się 55 rocznica działalności Klubu Honorowych Dawców Krwi „Górnik” Polskiego Czerwonego Krzyża. Jubileusz był świętowany razem </a:t>
            </a:r>
            <a:b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770 rocznicą lokacji miasta Bytomia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Prostokąt 4"/>
          <p:cNvSpPr/>
          <p:nvPr/>
        </p:nvSpPr>
        <p:spPr>
          <a:xfrm>
            <a:off x="4641273" y="387928"/>
            <a:ext cx="7980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MISTRZOSTWA POLSKI MAŻORETEK 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2" descr="\\max\kultura\ANIA\2024\Prezentacja 770\WYDARZENIA TOWARZYSZĄCE\organizacje pozarządowe\mistrzostwa polski mażoretek\FB_IMG_1729675257582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196" y="1841854"/>
            <a:ext cx="5958138" cy="3972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7356143" y="1364777"/>
            <a:ext cx="51315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dniach 23-26 maja na Lodowisku im. Braci </a:t>
            </a:r>
            <a:r>
              <a:rPr lang="pl-PL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Nikodemowiczów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odbyły się Mistrzostwa Polski </a:t>
            </a:r>
            <a:r>
              <a:rPr lang="pl-PL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Mażoretek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Swoje umiejętności w poszczególnych  </a:t>
            </a:r>
            <a:r>
              <a:rPr lang="pl-PL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mażoretkowych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dyscyplinach zaprezentowało 2,5 tys. zawodniczek                                                                        z prawie 70 drużyn.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064526" y="6733309"/>
            <a:ext cx="50223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Reprezentujące nasze miasto zawodniczki z UKS </a:t>
            </a:r>
            <a:r>
              <a:rPr lang="pl-PL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Charms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zaprezentowały 23 choreografie, a na macie wystąpiło aż 57 zawodniczek.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braz 9" descr="mażoretki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208" y="4367282"/>
            <a:ext cx="6280245" cy="4710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az 10" descr="mażoretk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15499" y="1203845"/>
            <a:ext cx="4135271" cy="5513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479964" y="2396836"/>
            <a:ext cx="5978236" cy="1203614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" name="Prostokąt 6"/>
          <p:cNvSpPr/>
          <p:nvPr/>
        </p:nvSpPr>
        <p:spPr>
          <a:xfrm>
            <a:off x="2050473" y="1039092"/>
            <a:ext cx="10058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MIECHOWICKA GRUPA BIEGOWA -  BIEG CHARYTATYWNY</a:t>
            </a:r>
          </a:p>
        </p:txBody>
      </p:sp>
      <p:pic>
        <p:nvPicPr>
          <p:cNvPr id="8" name="Picture 3" descr="\\max\kultura\ANIA\2024\Prezentacja 770\WYDARZENIA TOWARZYSZĄCE\organizacje pozarządowe\MGB Bieg Charytatywny\Plakat_sztafeta-724x1024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67906" y="1163782"/>
            <a:ext cx="5401220" cy="7639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\\max\kultura\ANIA\2024\Prezentacja 770\WYDARZENIA TOWARZYSZĄCE\organizacje pozarządowe\MGB Bieg Charytatywny\fb_img_1729677024277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3043" y="1714075"/>
            <a:ext cx="7939430" cy="52929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Prostokąt 9"/>
          <p:cNvSpPr/>
          <p:nvPr/>
        </p:nvSpPr>
        <p:spPr>
          <a:xfrm>
            <a:off x="1884217" y="7370618"/>
            <a:ext cx="87145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czerwca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odbył się organizowany przez  Miechowicką Grupą Biegową </a:t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godzinny bieg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którego celem było zebranie środków finansowych dla Schroniska dla Bezdomnych Zwierząt w Bytomiu. Trasa biegła parkowymi ścieżkami </a:t>
            </a:r>
            <a:r>
              <a:rPr lang="pl-PL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 pętli 1 </a:t>
            </a:r>
            <a:r>
              <a:rPr lang="pl-PL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Podczas sztafety odbył  się  również festyn dla tych, którzy chcieli spędzić miłą i ciekawą niedzielę w Parku </a:t>
            </a:r>
            <a:r>
              <a:rPr lang="pl-PL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Tiele-Wincklerów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 na terenie Pałacu w Miechowicach.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799" y="955965"/>
            <a:ext cx="11561619" cy="2299854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WYDARZENIA TOWARZYSZĄCE ORGANIZOWANE PRZEZ BYTOMSKIE CENTRUM KULTURY </a:t>
            </a:r>
            <a:br>
              <a:rPr lang="pl-PL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pl-PL" dirty="0"/>
          </a:p>
        </p:txBody>
      </p:sp>
      <p:sp>
        <p:nvSpPr>
          <p:cNvPr id="4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7" name="Picture 2" descr="\\max\kultura\ANIA\2024\Prezentacja 770\WYDARZENIA TOWARZYSZĄCE\Instytucje Kultury\BCK\_4554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58548" y="5957455"/>
            <a:ext cx="4657088" cy="3027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12940144" y="761999"/>
            <a:ext cx="483523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PARKOBAJTLE </a:t>
            </a:r>
            <a:r>
              <a:rPr lang="pl-PL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uwielbiane przez dzieci  plenerowe spotkania z muzyką i teatrem.</a:t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 ramach projektu odbyły się 4 koncerty oraz </a:t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spektakle teatralne, stanowiąc </a:t>
            </a:r>
            <a:r>
              <a:rPr lang="pl-PL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prozycję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 wakacje w mieście. Wydarzenia odbywały się  </a:t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letnie, niedzielne popołudnia od 7 lipca do 25 sierpnia, w Parku Miejskim im. hm. F. Kachla. </a:t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plenerowej scenie dzieci oklaskiwały grupę </a:t>
            </a:r>
            <a:r>
              <a:rPr lang="pl-PL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O!Teatr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 spektaklach: „Bajka o królewnie Marysi i lodowej górze", „</a:t>
            </a:r>
            <a:r>
              <a:rPr lang="pl-PL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Tararysiapaty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czyli jak  Ryś wpadł w tarapaty", „Jak wróbelek nie mógł zdążyć na wesele". Nie zabrakło  również cyklu koncertów Pani Dorotki  „Maluchy w krainie dźwięku”. Żywa muzyka, ruchowe zabawy oraz kontakty z innymi dziećmi pozwalały poznać najmłodszym świat dźwięków i muzyki, rozwijając tym samym umiejętności emocjonalnie i społecznie.</a:t>
            </a:r>
          </a:p>
        </p:txBody>
      </p:sp>
      <p:sp>
        <p:nvSpPr>
          <p:cNvPr id="10" name="Prostokąt 9"/>
          <p:cNvSpPr/>
          <p:nvPr/>
        </p:nvSpPr>
        <p:spPr>
          <a:xfrm>
            <a:off x="1136073" y="7148944"/>
            <a:ext cx="1041861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PARKOGRANIE </a:t>
            </a:r>
            <a:r>
              <a:rPr lang="pl-PL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wakacyjna seria  spotkań plenerowych z różnorodną muzyką. Koncerty odbywały się</a:t>
            </a:r>
            <a:r>
              <a:rPr lang="pl-PL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 7 lipca do 15 sierpnia 2024 (w każdą niedzielę), o godzinie 18.30, </a:t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Amfiteatrze, w Parku Miejskim im. hm. F. Kachla w Bytomiu. Publiczność mogła aktywnie uczestniczyć słuchając opery i operetki, zaznajamiając się z muzyką  polską, hiszpańską, francuską, chińską. Nie zabrakło  poważanej muzyki jazzowej, jak i bawarskiej, austriackiej czy słowiańskiej. Muzyka regionalna również przyciągnęła publiczność.  Zorganizowano także potańcówkę pod chmurką. W ramach wydarzenia odbyło się 8 spotkań z muzyką. </a:t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Obraz znaleziony dla: Parkogranie Bytom 2024 Bece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75429" y="3058390"/>
            <a:ext cx="2543175" cy="3743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24" name="AutoShape 4" descr="Obraz znaleziony dla: Parkogranie Bytom 2024 Bec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126" name="AutoShape 6" descr="Obraz znaleziony dla: Parkogranie Bytom 2024 Bec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128" name="Picture 8" descr="System Sprzedaży biletów - BECEK Bytom - system biletow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4252" y="2793046"/>
            <a:ext cx="2576947" cy="3800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30" name="Picture 10" descr="Wydarzenia - Made in Byto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0932" y="3076239"/>
            <a:ext cx="5996122" cy="3643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635850" y="480616"/>
            <a:ext cx="5281683" cy="5024237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pl-PL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BCKino</a:t>
            </a:r>
            <a:r>
              <a:rPr lang="pl-PL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PLENEROWE </a:t>
            </a: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lipca 2024  - inauguracja wakacyjnego cyklu seansów. Spotkanie rozpoczął koncert muzyki filmowej w wykonaniu Kwintetu Śląskich Kameralistów z udziałem Macieja Zakościelnego. Zagrano najpiękniejsze melodie filmowe.  Po koncercie rozpoczęła się  projekcja francuskiej komedii „Winny czy niewinny”. Filmy wyświetlane były  w każdy wakacyjny piątek o godz. 21:30. </a:t>
            </a:r>
          </a:p>
          <a:p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7" name="Picture 6" descr="\\max\kultura\ANIA\2024\Prezentacja 770\WYDARZENIA TOWARZYSZĄCE\Instytucje Kultury\BCK\img_20240830_214017594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76012" y="1028117"/>
            <a:ext cx="7180169" cy="4707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rostokąt 8"/>
          <p:cNvSpPr/>
          <p:nvPr/>
        </p:nvSpPr>
        <p:spPr>
          <a:xfrm>
            <a:off x="11970326" y="5902035"/>
            <a:ext cx="433647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MUZY I WENY </a:t>
            </a:r>
            <a:endParaRPr lang="pl-PL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października, </a:t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Bytomskim Centrum Kultury odbyło się jedno z najważniejszych corocznych wydarzeń kulturalnych Bytomia. Wręczone zostały Nagrody Prezydenta w dziedzinie kultury – MUZA 2024 oraz Młodzieżowe Nagrody Prezydenta Bytomia w dziedzinie kultury – WENA 2024. </a:t>
            </a:r>
            <a:r>
              <a:rPr lang="pl-PL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tym roku przyznano łącznie 8 statuetek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Wydarzenie uświetnił koncert wokalisty Piotra Polka </a:t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Zespołem. Uroczystość podkreślała jubileuszowy rok 770-lecia Miasta.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raz 10" descr="koncert muzyki filmowe zakościeln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40" y="1274531"/>
            <a:ext cx="3409433" cy="4822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 descr="polk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172" y="6677788"/>
            <a:ext cx="3611539" cy="2704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Obraz 12" descr="muzy20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832" y="5966372"/>
            <a:ext cx="5254389" cy="3934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706583"/>
            <a:ext cx="10287000" cy="1814944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„BYTOM PEJZAŻ POSTINDUSTRUALNY ŚLĄSKA”</a:t>
            </a:r>
            <a:br>
              <a:rPr lang="pl-PL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7" name="Picture 2" descr="\\max\kultura\ANIA\2024\Prezentacja 770\WYDARZENIA TOWARZYSZĄCE\Instytucje Kultury\MBP\wernisaż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5298" y="1978302"/>
            <a:ext cx="6720229" cy="4469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8229600" y="1898073"/>
            <a:ext cx="89361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Wystawę zaprezentowano w Galerii Rotunda w Miejskiej Bibliotece Publicznej w Bytomiu od 5 do 30 kwietnia. Autorem obrazów  jak i całości projektu była Magdalena Wesołowska. 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8562108" y="4281057"/>
            <a:ext cx="85621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BYTOM JAKO OŚRODEK MIEJSKI – </a:t>
            </a:r>
          </a:p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TO JUŻ 770 LAT- ŚWIĘTUJEMY 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5" descr="\\max\kultura\ANIA\2024\Prezentacja 770\WYDARZENIA TOWARZYSZĄCE\Instytucje Kultury\MBP\podcasty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65778" y="5514435"/>
            <a:ext cx="5821822" cy="4125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Prostokąt 10"/>
          <p:cNvSpPr/>
          <p:nvPr/>
        </p:nvSpPr>
        <p:spPr>
          <a:xfrm>
            <a:off x="957264" y="7024255"/>
            <a:ext cx="72723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Cykl audycji „Bytom - mamy to 770 lat” to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podcast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poświęcony historii Bytomia, który był projektem Miejskiej Biblioteki Publicznej im. prof. Władysława Studenckiego w Bytomiu. Rozmawiano o symbolach, zjawiskach, postaciach i wydarzeniach, które bardzo wyraźnie odznaczyły się w dziejach naszego miasta. Gośćmi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podcastów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byli:  dr Małgorzata Kaganiec, Eliza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Flaszewska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82780" y="0"/>
            <a:ext cx="11159836" cy="2699905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BYTOM NA ZNACZKACH POCZTOWYCH</a:t>
            </a:r>
            <a:br>
              <a:rPr lang="pl-PL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pl-PL" dirty="0"/>
          </a:p>
        </p:txBody>
      </p:sp>
      <p:sp>
        <p:nvSpPr>
          <p:cNvPr id="4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7" name="Picture 2" descr="\\max\kultura\ANIA\2024\Prezentacja 770\WYDARZENIA TOWARZYSZĄCE\Instytucje Kultury\Pałac\Bytom na znakach pocztowych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6509" y="2673926"/>
            <a:ext cx="6649699" cy="4422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\\max\kultura\ANIA\2024\Prezentacja 770\WYDARZENIA TOWARZYSZĄCE\Instytucje Kultury\Pałac\Bytom na znakach pocztowych_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61726" y="5423304"/>
            <a:ext cx="6718564" cy="4458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rostokąt 8"/>
          <p:cNvSpPr/>
          <p:nvPr/>
        </p:nvSpPr>
        <p:spPr>
          <a:xfrm>
            <a:off x="9487765" y="2679005"/>
            <a:ext cx="75697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Pałac w Miechowicach wraz z bytomskim odziałem Polskiego Związku Filatelistów przygotował wystawę „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Bytom na znakach pocztowych”. Wernisaż odbył się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kwietnia , otworzył   wystawę, która trwała do końca kwietnia 2024 r.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371600" y="7481456"/>
            <a:ext cx="70658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Organizatorem wystawy był Pałac w Miechowicach  oraz Polski Związek Filatelistów.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Prostokąt 4"/>
          <p:cNvSpPr/>
          <p:nvPr/>
        </p:nvSpPr>
        <p:spPr>
          <a:xfrm>
            <a:off x="1187355" y="586854"/>
            <a:ext cx="10863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ŚLĄSKI PLAC  - 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realizowany w Pałacu w Miechowicach</a:t>
            </a:r>
            <a:endParaRPr lang="pl-PL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3" descr="K:\ANIA\2024\Prezentacja 770\WYDARZENIA GŁÓWNE\Śląski plac\Śląski plac ko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50119" y="1669914"/>
            <a:ext cx="5057266" cy="7086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1177636" y="1967345"/>
            <a:ext cx="9904346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Cykl comiesięcznych od maja do października 2024  r.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spotkań i wydarzeń poświęconych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szeroko ujętej kulturze śląskiej, w kontekście Bytomia.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Wydarzenia stały się okazją powrotu do górniczych tradycji Bytomia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Miechowic, a także związanej z nią kultury. Stworzono przestrzeń dla mieszkańców Bytomia do wymiany zdań, opinii, dzielenia się wspomnieniami i doświadczeniami. </a:t>
            </a:r>
          </a:p>
          <a:p>
            <a:pPr algn="ctr"/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cyklu realizowanym we współpracy z Bytomskim Klubem Samorządowym,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miały miejsce wydarzenia: </a:t>
            </a:r>
          </a:p>
          <a:p>
            <a:pPr algn="ctr"/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i 25 maja 2024</a:t>
            </a:r>
          </a:p>
          <a:p>
            <a:pPr algn="ctr">
              <a:buFontTx/>
              <a:buChar char="-"/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Majowy spacer do Domku Matki Ewy zakończony spotkaniem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Anną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Seeman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Majorek- udział 18 osób.</a:t>
            </a:r>
          </a:p>
          <a:p>
            <a:pPr algn="ctr"/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Spektakl „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Mianujom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mnie Hanka” Teatru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Korez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po którym odbyło się spotkanie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temacie: „Patriarchat czy matriarchat?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Rola kobiety w śląskiej rodzinie”. Rozmowy z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Izoldą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Czmok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Nowak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Grażyną Bułką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Katarzyną Michalską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poprowadziła dr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Małgorzata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Tkacz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Janik – udział 116 osób.</a:t>
            </a:r>
          </a:p>
          <a:p>
            <a:pPr algn="ctr"/>
            <a:endParaRPr lang="pl-PL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czerwca 2024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wydarzenie dedykowane było najmłodszym mieszkańcom miasta.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Parku Miejskim odbył się festiwal rodzinnych gier podwórkowych, występy dzieci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przedszkola oraz wspólna zabawa plenerowa dla dzieci poprowadzona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przez tancerzy zespołu MAŁY ŚLĄSK.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udział 300 osób</a:t>
            </a:r>
          </a:p>
          <a:p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Google Shape;336;g30ff72f33d2_1_0"/>
          <p:cNvSpPr/>
          <p:nvPr/>
        </p:nvSpPr>
        <p:spPr>
          <a:xfrm>
            <a:off x="240299" y="7901749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Prostokąt 4"/>
          <p:cNvSpPr/>
          <p:nvPr/>
        </p:nvSpPr>
        <p:spPr>
          <a:xfrm>
            <a:off x="6853451" y="669218"/>
            <a:ext cx="46226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- 13 lipca 2024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„Wokół tragedii Górnośląskiej” - spotkanie z dr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Sebastianem Rosenbaumem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Dariuszem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Węgrzynem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poprowadzone przez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Izoldę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Czmok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Nowak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2" descr="K:\ANIA\2024\Prezentacja 770\WYDARZENIA GŁÓWNE\Śląski plac\debata górnośląsk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06452" y="812093"/>
            <a:ext cx="5300506" cy="3496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K:\ANIA\2024\Prezentacja 770\WYDARZENIA GŁÓWNE\Śląski plac\pokaz strojów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7316" y="3990017"/>
            <a:ext cx="6157665" cy="4083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1" descr="K:\ANIA\2024\Prezentacja 770\WYDARZENIA GŁÓWNE\Śląski plac\beboki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15505" y="4946073"/>
            <a:ext cx="6046159" cy="3898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rostokąt 8"/>
          <p:cNvSpPr/>
          <p:nvPr/>
        </p:nvSpPr>
        <p:spPr>
          <a:xfrm>
            <a:off x="908153" y="204365"/>
            <a:ext cx="44496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- 14 lipca 2024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20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W wydarzeniu przewodnikami po kulturze śląskiej był zespół MAŁY ŚLĄSK, </a:t>
            </a:r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Dodatkową atrakcją był pokaz mody śląskiej prowadzony przez </a:t>
            </a:r>
            <a:br>
              <a:rPr lang="pl-PL" sz="20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A. Grabińską – Szcześniak</a:t>
            </a:r>
            <a:r>
              <a:rPr lang="pl-PL" sz="20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(Muzeum Górnośląskie) oraz potańcówka</a:t>
            </a:r>
            <a:br>
              <a:rPr lang="pl-PL" sz="20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z kapelą DEJCIE POZÓR -</a:t>
            </a:r>
            <a:r>
              <a:rPr lang="pl-PL" sz="2000" b="1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udział</a:t>
            </a:r>
            <a:r>
              <a:rPr lang="pl-PL" sz="20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300 uczestników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2191397" y="8454924"/>
            <a:ext cx="93241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- 15-17 sierpnia 2024 -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Zabawa plenerowa dla dzieci z aktorami Teatru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Trip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Heksą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Bebokiem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Warsztat szycia maskotek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beboków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dla dzieci, oraz rozmowa o straszkach śląskich Izoldy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Czmok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 Sonią Pryszcz –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Botori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Ireneuszem Botorem. </a:t>
            </a:r>
          </a:p>
        </p:txBody>
      </p:sp>
      <p:pic>
        <p:nvPicPr>
          <p:cNvPr id="79874" name="Picture 2" descr="Beboki z Nikiszowca będą jak krasnale we Wrocławiu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11886" y="5503612"/>
            <a:ext cx="1776846" cy="2369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Prostokąt 4"/>
          <p:cNvSpPr/>
          <p:nvPr/>
        </p:nvSpPr>
        <p:spPr>
          <a:xfrm>
            <a:off x="9296400" y="1449965"/>
            <a:ext cx="781396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dniach 19–22 września 2024 r. w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Mosznej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odbył się zjazd potomków rodu von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Tiele-Winckler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Była to największa powojenna wizyta potomków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Mosznej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dawnej siedzibie rodu. 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21 września, 2024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Mieszkańcy Bytomia również mieli możliwość spotkać się z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potomkami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rodu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Tiele-Wincklerów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niecodzienne wydarzenie, w którym wzięli udział mieszkańcy, historycy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pasjonaci dziejów Miechowic było okazją do poznania nie tylko dawnych i obecnych losów rodziny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Tiele-Wincklerów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ale również historycznych miejsc związanych z ich rodem. Wydarzenie poprowadził znawca dziejów rodu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 Arkadiusz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Kuzio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Podrucki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udział 250 osób.​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K:\ANIA\2024\Prezentacja 770\WYDARZENIA GŁÓWNE\Śląski plac\TIele-Wincklerowie_-_plakat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752" y="891454"/>
            <a:ext cx="7677812" cy="4345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K:\ANIA\2024\Prezentacja 770\WYDARZENIA GŁÓWNE\Śląski plac\tryptyk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6583" y="6037763"/>
            <a:ext cx="4943053" cy="2843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762000" y="5458691"/>
            <a:ext cx="364374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- 26 października, 2024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- Spotkania na „Śląskim placu” zakończyły się  dwoma wydarzeniami: projekcją filmów tryptyku </a:t>
            </a:r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Kazimierza Kutza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„Sól ziemi czarnej”, „Perła w koronie”, „Paciorki jednego różańca”, podsumowaną spotkaniem z </a:t>
            </a:r>
            <a:r>
              <a:rPr lang="pl-PL" sz="1800" dirty="0" err="1" smtClean="0">
                <a:latin typeface="Times New Roman" pitchFamily="18" charset="0"/>
                <a:cs typeface="Times New Roman" pitchFamily="18" charset="0"/>
              </a:rPr>
              <a:t>filmoznawczynią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Agatą </a:t>
            </a:r>
            <a:r>
              <a:rPr lang="pl-PL" sz="1800" b="1" dirty="0" err="1" smtClean="0">
                <a:latin typeface="Times New Roman" pitchFamily="18" charset="0"/>
                <a:cs typeface="Times New Roman" pitchFamily="18" charset="0"/>
              </a:rPr>
              <a:t>Tecl</a:t>
            </a:r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 - Szubert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oraz „Warsztatami zaprawiania </a:t>
            </a:r>
            <a:r>
              <a:rPr lang="pl-PL" sz="1800" dirty="0" err="1" smtClean="0">
                <a:latin typeface="Times New Roman" pitchFamily="18" charset="0"/>
                <a:cs typeface="Times New Roman" pitchFamily="18" charset="0"/>
              </a:rPr>
              <a:t>krauzów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”, z gospodyniami ze </a:t>
            </a:r>
            <a:r>
              <a:rPr lang="pl-PL" sz="1800" dirty="0" err="1" smtClean="0">
                <a:latin typeface="Times New Roman" pitchFamily="18" charset="0"/>
                <a:cs typeface="Times New Roman" pitchFamily="18" charset="0"/>
              </a:rPr>
              <a:t>Stolarzowic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. Było to spotkanie o charakterze integracji społecznej kobiet z Miechowic i </a:t>
            </a:r>
            <a:r>
              <a:rPr lang="pl-PL" sz="1800" dirty="0" err="1" smtClean="0">
                <a:latin typeface="Times New Roman" pitchFamily="18" charset="0"/>
                <a:cs typeface="Times New Roman" pitchFamily="18" charset="0"/>
              </a:rPr>
              <a:t>Stolarzowic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udział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48 uczestników.</a:t>
            </a:r>
            <a:endParaRPr lang="pl-PL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018" name="Picture 2" descr="Potomkowie Tiele-Wincklerów odwiedzili Miechowice (5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545782" y="5627130"/>
            <a:ext cx="5791199" cy="3752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 descr="Park Tiele_W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6669" y="8350723"/>
            <a:ext cx="2163170" cy="1622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/>
          <p:nvPr/>
        </p:nvSpPr>
        <p:spPr>
          <a:xfrm>
            <a:off x="8342919" y="4810976"/>
            <a:ext cx="9444863" cy="3990435"/>
          </a:xfrm>
          <a:custGeom>
            <a:avLst/>
            <a:gdLst/>
            <a:ahLst/>
            <a:cxnLst/>
            <a:rect l="l" t="t" r="r" b="b"/>
            <a:pathLst>
              <a:path w="10479278" h="4427474" extrusionOk="0">
                <a:moveTo>
                  <a:pt x="0" y="0"/>
                </a:moveTo>
                <a:lnTo>
                  <a:pt x="10479278" y="0"/>
                </a:lnTo>
                <a:lnTo>
                  <a:pt x="10479278" y="4427474"/>
                </a:lnTo>
                <a:lnTo>
                  <a:pt x="0" y="4427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00" name="Google Shape;100;p3"/>
          <p:cNvSpPr/>
          <p:nvPr/>
        </p:nvSpPr>
        <p:spPr>
          <a:xfrm>
            <a:off x="15984651" y="8826633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1" name="Google Shape;101;p3"/>
          <p:cNvSpPr/>
          <p:nvPr/>
        </p:nvSpPr>
        <p:spPr>
          <a:xfrm>
            <a:off x="769923" y="1226965"/>
            <a:ext cx="8374111" cy="5579265"/>
          </a:xfrm>
          <a:custGeom>
            <a:avLst/>
            <a:gdLst/>
            <a:ahLst/>
            <a:cxnLst/>
            <a:rect l="l" t="t" r="r" b="b"/>
            <a:pathLst>
              <a:path w="9995281" h="6659372" extrusionOk="0">
                <a:moveTo>
                  <a:pt x="0" y="0"/>
                </a:moveTo>
                <a:lnTo>
                  <a:pt x="9995281" y="0"/>
                </a:lnTo>
                <a:lnTo>
                  <a:pt x="9995281" y="6659372"/>
                </a:lnTo>
                <a:lnTo>
                  <a:pt x="0" y="6659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30" b="-28"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02" name="Google Shape;102;p3"/>
          <p:cNvSpPr/>
          <p:nvPr/>
        </p:nvSpPr>
        <p:spPr>
          <a:xfrm>
            <a:off x="340233" y="8015528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5"/>
                </a:lnTo>
                <a:lnTo>
                  <a:pt x="0" y="2122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3" name="Google Shape;103;p3"/>
          <p:cNvSpPr txBox="1"/>
          <p:nvPr/>
        </p:nvSpPr>
        <p:spPr>
          <a:xfrm>
            <a:off x="4197548" y="106887"/>
            <a:ext cx="9892903" cy="66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Przedstawienia i wydarzenia kulturalne: 62</a:t>
            </a:r>
            <a:endParaRPr lang="pl-PL" dirty="0"/>
          </a:p>
        </p:txBody>
      </p:sp>
      <p:sp>
        <p:nvSpPr>
          <p:cNvPr id="104" name="Google Shape;104;p3"/>
          <p:cNvSpPr txBox="1"/>
          <p:nvPr/>
        </p:nvSpPr>
        <p:spPr>
          <a:xfrm>
            <a:off x="10441306" y="832513"/>
            <a:ext cx="6214922" cy="3045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Podczas obchodów 770-lecia Bytomia odbyło się wiele wydarzeń kulturalnych takich jak:  770 międzypokoleniowych ciekawostek o Bytomiu. </a:t>
            </a:r>
            <a:br>
              <a:rPr lang="pl-PL" sz="2199" b="0" i="0" u="none" strike="noStrike" cap="none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</a:b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Celem projektu było przybliżenie sylwetek osób oraz miejsc, które są związane z miastem Bytom. </a:t>
            </a:r>
            <a:br>
              <a:rPr lang="pl-PL" sz="2199" b="0" i="0" u="none" strike="noStrike" cap="none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</a:b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Finał projektu odbył się w Teatrze Rozbark. 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Google Shape;105;p3"/>
          <p:cNvSpPr/>
          <p:nvPr/>
        </p:nvSpPr>
        <p:spPr>
          <a:xfrm rot="10800000">
            <a:off x="14412675" y="18308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5"/>
                </a:lnTo>
                <a:lnTo>
                  <a:pt x="0" y="2122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6" name="Google Shape;106;p3"/>
          <p:cNvSpPr txBox="1"/>
          <p:nvPr/>
        </p:nvSpPr>
        <p:spPr>
          <a:xfrm>
            <a:off x="2030343" y="7651438"/>
            <a:ext cx="6181895" cy="1522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Uczniowie Ogólnokształcącej Szkoły Muzycznej </a:t>
            </a:r>
            <a:br>
              <a:rPr lang="pl-PL" sz="2199" b="0" i="0" u="none" strike="noStrike" cap="none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</a:b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w roku jubileuszu Bytomia na Rynku zagrali urodzinowe 100 lat – 1000 lat dla miasta. 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Prostokąt 4"/>
          <p:cNvSpPr/>
          <p:nvPr/>
        </p:nvSpPr>
        <p:spPr>
          <a:xfrm>
            <a:off x="3616036" y="623456"/>
            <a:ext cx="9074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FINISAŻ WYSTAWY „KRZYCZ SIOSTRO, KRZYCZ!”</a:t>
            </a:r>
          </a:p>
        </p:txBody>
      </p:sp>
      <p:pic>
        <p:nvPicPr>
          <p:cNvPr id="6" name="Picture 2" descr="\\max\kultura\ANIA\2024\Prezentacja 770\WYDARZENIA TOWARZYSZĄCE\Instytucje Kultury\Kronika\Krzycz siostro Krzycz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2" y="5943124"/>
            <a:ext cx="3948543" cy="26965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7994072" y="1537856"/>
            <a:ext cx="84378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 Centrum Sztuki Współczesnej „Kronika”. Wystawa trwała do 31 maja 2024. Bogaty program projektu skierowany był do dzieci, młodzieży oraz dorosłych. Tytuł projektu zaczerpnięty został z utworu nagranego w 1942 roku przez Siostrę </a:t>
            </a:r>
            <a:r>
              <a:rPr lang="pl-PL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Rosettę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Tharpe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 Duże znaczenie miało miejsce wystawy. Wystawa w swym założeniu teoretycznym nawiązuje do historii bytomskich kobiet, którym w czasach narodowego socjalizmu odebrano wszystko, odarto je z godności i człowieczeństwa, a w końcowym efekcie pozbawiono je również prawa do życia - ostatnich przedwojennych właścicielek kamienicy przy Rynku 26, </a:t>
            </a:r>
            <a:r>
              <a:rPr lang="pl-PL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Kathe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Cohn i </a:t>
            </a:r>
            <a:r>
              <a:rPr lang="pl-PL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Friederike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Marianne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Guttman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Dziś w ich dawnym domu mieści się CSW Kronika.</a:t>
            </a:r>
          </a:p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Tropiąc ich dotąd nieznane losy, oddano  im głos, który został odebrany. Przyglądano się jednocześnie historiom współczesnych kobiet, na różne sposoby wykluczanym ze społeczeństwa </a:t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XXI wieku. </a:t>
            </a:r>
          </a:p>
          <a:p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26474" y="6248400"/>
            <a:ext cx="7331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TOSCA – ZAKOŃCZENIE  79. SEZONU W OPERZE 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91320" y="7107382"/>
            <a:ext cx="57457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Dziełem Giacomo Pucciniego pt. „Tosca” Opera Śląska zakończyła 22 czerwca 79. sezon artystyczny. Wieczór pełen wzruszeń i muzycznych uniesień z udziałem wybitnego barytona Andrzeja </a:t>
            </a:r>
            <a:r>
              <a:rPr lang="pl-PL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Dobbera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był okazją do wyróżnienia osób i instytucji, które wspierają  teatr. Statuetkę Opery Śląskiej otrzymał </a:t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również Prezydent Bytomia Mariusz Wołosz. </a:t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Dyrektor Opery podziękował także pracownikom za </a:t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zaangażowanie w rewitalizację i remont teatru.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\\max\kultura\ANIA\2024\Prezentacja 770\WYDARZENIA TOWARZYSZĄCE\Instytucje Kultury\Opera Śląska\Tosca_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81732" y="6193616"/>
            <a:ext cx="5137123" cy="3415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22" name="Picture 2" descr="https://kronika.org.pl/f/_e/l/9b0ba331535ac62c6b5713b910c9be2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2617" y="1379235"/>
            <a:ext cx="6906237" cy="4605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 descr="tosca 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9355" y="7108777"/>
            <a:ext cx="3188458" cy="2125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Prostokąt 4"/>
          <p:cNvSpPr/>
          <p:nvPr/>
        </p:nvSpPr>
        <p:spPr>
          <a:xfrm>
            <a:off x="1025236" y="678873"/>
            <a:ext cx="13549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mbria" pitchFamily="18" charset="0"/>
                <a:cs typeface="Calibri" pitchFamily="34" charset="0"/>
              </a:rPr>
              <a:t>10-lecie TEATRU ROZBARK  / 770-lecie Miasta BYTOMIA </a:t>
            </a:r>
            <a:endParaRPr lang="pl-PL" sz="4000" dirty="0"/>
          </a:p>
        </p:txBody>
      </p:sp>
      <p:pic>
        <p:nvPicPr>
          <p:cNvPr id="80900" name="Picture 4" descr="C:\Users\chris\Downloads\Zrzut ekranu_20-11-2024_7743_teatrrozbark.pl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74019" y="1591620"/>
            <a:ext cx="9698449" cy="4606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079" y="6415804"/>
            <a:ext cx="6598731" cy="331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6" descr="Antena | premiera Przestrzenie Sztuki-Taniec - Teatr Rozbar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309075" y="5829998"/>
            <a:ext cx="1746913" cy="3176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0904" name="Picture 8" descr="https://teatrrozbark.pl/wp-content/uploads/2024/10/DISABILITY_112024_a3-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90110" y="1576258"/>
            <a:ext cx="3206158" cy="4519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0906" name="Picture 10" descr="C:\Users\chris\Downloads\Zrzut ekranu_20-11-2024_72320_teatrrozbark.pl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48285" y="6648138"/>
            <a:ext cx="5923128" cy="2678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pole tekstowe 12"/>
          <p:cNvSpPr txBox="1"/>
          <p:nvPr/>
        </p:nvSpPr>
        <p:spPr>
          <a:xfrm>
            <a:off x="13563600" y="6837528"/>
            <a:ext cx="25492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Całoroczne eksponowanie logo jubileuszu  miasta  na wszystkich typach nośników teatru, połączenie </a:t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jubileuszem teatru / strona </a:t>
            </a:r>
            <a:r>
              <a:rPr lang="pl-PL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druki, ekrany </a:t>
            </a:r>
            <a:r>
              <a:rPr lang="pl-PL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led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przestrzeń teatru, poczta elektroniczna itp./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raz 11" descr="flashmobwtt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573" y="1465427"/>
            <a:ext cx="3189027" cy="47835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Prostokąt 4"/>
          <p:cNvSpPr/>
          <p:nvPr/>
        </p:nvSpPr>
        <p:spPr>
          <a:xfrm>
            <a:off x="3671249" y="518615"/>
            <a:ext cx="94306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OTWARCIE PRACOWNI SZTUKI MICHAŁA REJNERA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4" descr="\\max\kultura\ANIA\2024\Prezentacja 770\WYDARZENIA TOWARZYSZĄCE\Instytucje Kultury\Michał Rejner\D4N_3180_kopia-960x640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1624" y="1681963"/>
            <a:ext cx="5522412" cy="3681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7710985" y="2183643"/>
            <a:ext cx="63871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czerwca 2024 r.  artysta Michał Rejner otworzył przy okazji obchodów 770-lecia Bytomia oraz Święta Miasta swoją pracownię w dawnej lokomotywowni Warsztatów Naprawczych Górnośląskich Kolei Wąskotorowych przy ulicy Brzezińskiej 27. 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745707" y="5349922"/>
            <a:ext cx="12105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KONKURS FOTOGRAFICZNY – ZAKOCHAJ SIĘ W BYTOMIU JESZCZE RAZ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3111690" y="6383796"/>
            <a:ext cx="46538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Ogólnokształcąca Szkoła Muzyczna I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II st. im. Fryderyka Chopina w Bytomiu zorganizowała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stycznia 2024 r. Integracyjny Koncert Noworoczny połączony z finałem realizowanego wewnątrz szkoły, inspirującego konkursu pn. „Zakochaj się w Bytomiu jeszcze raz”. 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4994" name="Picture 2" descr="Lokomotywownia w Bytomiu zmieniona w pracownię artystyczną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321064" y="968990"/>
            <a:ext cx="2703279" cy="3889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Obraz 14" descr="IMG_219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644736" y="6610350"/>
            <a:ext cx="3928280" cy="2946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az 15" descr="IMG_2247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09678" y="6114197"/>
            <a:ext cx="3452882" cy="2589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Obraz 16" descr="IMG_219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7488" y="6714699"/>
            <a:ext cx="3944201" cy="29581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Obraz 18" descr="MichałRejner2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964" y="5800298"/>
            <a:ext cx="1915876" cy="3463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Obraz 19" descr="Michał 1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898" y="802849"/>
            <a:ext cx="2034133" cy="4120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Prostokąt 4"/>
          <p:cNvSpPr/>
          <p:nvPr/>
        </p:nvSpPr>
        <p:spPr>
          <a:xfrm>
            <a:off x="5404513" y="723332"/>
            <a:ext cx="67692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15-lecie WYDZIAŁU TEATRU TAŃCA 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514901" y="1514901"/>
            <a:ext cx="153537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Rok 2024 był dla bytomskiej filii Akademii Sztuk Teatralnych im. St. Wyspiańskiego w </a:t>
            </a:r>
            <a:r>
              <a:rPr lang="pl-PL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Karkowie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wyjątkowy i wpisał się w jubileusz 770-lecia miasta.</a:t>
            </a:r>
            <a:r>
              <a:rPr lang="pl-PL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Wydział przygotował szereg innych interdyscyplinarnych projektów artystycznych.  W trzech bytomskich przestrzeniach – budynku Wydziału Teatru Tańca, scenie Cechownia Teatru Rozbark oraz auli Technikum nr 4 im. Marii Skłodowskiej-Curie – odbyły się studenckie obchody jubileuszowe, w trakcie których przedstawiono pokazy z przedmiotów dydaktycznych, indywidualnych projektów studenckich oraz transmisja </a:t>
            </a:r>
            <a:r>
              <a:rPr lang="pl-PL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online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spektaklu dyplomowego Flying </a:t>
            </a:r>
            <a:r>
              <a:rPr lang="pl-PL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fish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 descr="wtt_ast_otwarcie starej poczt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35" y="4433596"/>
            <a:ext cx="5276736" cy="37412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 descr="ulotkawt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1425" y="3985146"/>
            <a:ext cx="7157668" cy="3407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 descr="mono_duo_ek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0604" y="7038988"/>
            <a:ext cx="6017981" cy="296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 descr="mituraast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14471" y="7588155"/>
            <a:ext cx="1901304" cy="2535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az 10" descr="michalskapaulinaast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37751" y="7574507"/>
            <a:ext cx="1883392" cy="2511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 descr="wtt_Tech nr 4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1917" y="8260818"/>
            <a:ext cx="2503605" cy="1408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Obraz 13" descr="sceny dyplomowe astwtt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34517" y="4326341"/>
            <a:ext cx="2584543" cy="2584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Prostokąt 4"/>
          <p:cNvSpPr/>
          <p:nvPr/>
        </p:nvSpPr>
        <p:spPr>
          <a:xfrm>
            <a:off x="1282889" y="791570"/>
            <a:ext cx="813406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>
                <a:latin typeface="+mn-lt"/>
                <a:cs typeface="Times New Roman" panose="02020603050405020304" pitchFamily="18" charset="0"/>
              </a:rPr>
              <a:t>SPORTUJ Z NAMI </a:t>
            </a:r>
          </a:p>
          <a:p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 okazji 770-lecia Miasta Bytom Domu Pomocy Społecznej „Wędrowiec” zorganizował imprezę integrującą bytomskie jednostki pomocy społecznej. Każdy z uczestników wydarzenia otrzymywał karnecik,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którym zdobywał na stanowiskach sportowych punkty.  Postanowiono zebrać 770 sił witalnych!!!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Punktem kulminacyjnym imprezy była rozgrywka „Dwa ognie” - drużyna DPS „Wędrowiec” kontra goście, wsparci dyrektorami i przedstawicielami zaprzyjaźnionych jednostek. Witalny kiosk, humor, relaks, rozmowy na temat miejskich wydarzeń i historii, wspólne biesiadowanie, a także pokaz judo uczniów Szkoły Podstawowej Mistrzostwa Sportowego w Bytomiu pozwoliły wspaniale uczcić  jubileusz Naszego Miasta.</a:t>
            </a: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\\max\kultura\ANIA\2024\Prezentacja 770\WYDARZENIA TOWARZYSZĄCE\DPS\DPS Wędrowiec SPORTUJ Z NAMI (2)'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5982" y="5568287"/>
            <a:ext cx="3759022" cy="28192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10658900" y="1255594"/>
            <a:ext cx="659187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>
                <a:latin typeface="Calibri" pitchFamily="34" charset="0"/>
                <a:cs typeface="Calibri" pitchFamily="34" charset="0"/>
              </a:rPr>
              <a:t>770 KROKÓW KU ZDROWIENIU  </a:t>
            </a:r>
            <a:r>
              <a:rPr lang="pl-PL" sz="2000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2000" b="1" dirty="0" smtClean="0">
                <a:latin typeface="Calibri" pitchFamily="34" charset="0"/>
                <a:cs typeface="Calibri" pitchFamily="34" charset="0"/>
              </a:rPr>
            </a:br>
            <a:endParaRPr lang="pl-PL" sz="2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Impreza zorganizowana w dniu 6 czerwca przez Środowiskowy Dom Samopomocy „Integracja” . Głównym  celem były zmagania sportowe oraz  symboliczny spacer nawiązujący w liczbie  km  do roku  jubileuszu miasta - przejście 770 kroków ku zdrowiu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pl-PL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3" descr="\\max\kultura\ANIA\2024\Prezentacja 770\WYDARZENIA TOWARZYSZĄCE\DPS\1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13977" y="3589362"/>
            <a:ext cx="2705029" cy="2691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rostokąt 8"/>
          <p:cNvSpPr/>
          <p:nvPr/>
        </p:nvSpPr>
        <p:spPr>
          <a:xfrm>
            <a:off x="4954137" y="5213445"/>
            <a:ext cx="539086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>
                <a:latin typeface="Calibri" pitchFamily="34" charset="0"/>
                <a:cs typeface="Calibri" pitchFamily="34" charset="0"/>
              </a:rPr>
              <a:t>BAL SENIORA </a:t>
            </a:r>
            <a:r>
              <a:rPr lang="pl-PL" sz="20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września w Hali na odbył się XI Bal Seniora „W Bytomskim Grodzie”,  tematem przewodnim balu był okres średniowiecza. W balu wzięło udział około 300 seniorów z Bytomia oraz miejskich jednostek pomocy społecznej. Imprezę poprowadziło Bytomskie Stowarzyszenie Rekonstrukcji Historycznej Leo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Corde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wraz zespołem „Roderyk”. Wydarzenie zrealizowano w ramach konkursu Śląskie Lokalnie . Organizatorem był Dom Pomocy Społecznej dla Dorosłych, Stowarzyszenie „Bytomska Radość Życia” oraz grupa nieformalna „NIEFORMALNE DLA SENIORÓW”.</a:t>
            </a:r>
          </a:p>
        </p:txBody>
      </p:sp>
      <p:pic>
        <p:nvPicPr>
          <p:cNvPr id="10" name="Picture 4" descr="\\max\kultura\ANIA\2024\Prezentacja 770\WYDARZENIA TOWARZYSZĄCE\DPS\DPS dla Dorosłych Bal Seniora  (2)'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27783" y="4135272"/>
            <a:ext cx="3525214" cy="5269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 descr="Bal Seniora w Hali na Skarpie (2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371091" y="6751905"/>
            <a:ext cx="3226179" cy="2173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" name="Prostokąt 5"/>
          <p:cNvSpPr/>
          <p:nvPr/>
        </p:nvSpPr>
        <p:spPr>
          <a:xfrm>
            <a:off x="1549357" y="1331217"/>
            <a:ext cx="1464404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l-PL" sz="3600" b="1" dirty="0" smtClean="0">
                <a:latin typeface="Calibri" pitchFamily="34" charset="0"/>
                <a:cs typeface="Calibri" pitchFamily="34" charset="0"/>
              </a:rPr>
              <a:t>MIĘDZYPOKOLENIOWA POTAŃCÓWKA  </a:t>
            </a:r>
            <a:br>
              <a:rPr lang="pl-PL" sz="3600" b="1" dirty="0" smtClean="0">
                <a:latin typeface="Calibri" pitchFamily="34" charset="0"/>
                <a:cs typeface="Calibri" pitchFamily="34" charset="0"/>
              </a:rPr>
            </a:br>
            <a:endParaRPr lang="pl-PL" sz="3600" b="1" dirty="0" smtClean="0">
              <a:latin typeface="Calibri" pitchFamily="34" charset="0"/>
              <a:cs typeface="Calibri" pitchFamily="34" charset="0"/>
            </a:endParaRPr>
          </a:p>
          <a:p>
            <a:pPr marL="457200" indent="-457200" fontAlgn="base">
              <a:buAutoNum type="arabicPlain" startAt="20"/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czerwca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b.r. odbyła się w Bytomskim Teatrze Tańca i Ruchu „Rozbark” potańcówka, której organizatorem był Wydział Polityki Społecznej oraz Teatr Rozbark.  Potańcówki dla seniorów były nową formą spotkań na arenie miasta, i w roku 2024 odbyły się w sumie 3 takie wydarzenia (8 lutego, 20 czerwca i 18 listopada)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base"/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Imprezy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prowadziła artystka Teatru Rozbark  Julia Lewandowska,                                                                                                                     a muzykę zapewniały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DJ-ki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Aleksandra Kępińska &amp; Sabina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Letner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\\max\kultura\ANIA\2024\Prezentacja 770\WYDARZENIA TOWARZYSZĄCE\DPS\06.POTANCOWKA-scaled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43028" y="7515199"/>
            <a:ext cx="3118632" cy="2202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 descr="DSC_2329-_kopi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26" y="4940487"/>
            <a:ext cx="6064560" cy="3968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 descr="potancowka-kwiecien-scale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6440" y="4500147"/>
            <a:ext cx="3001393" cy="4503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 descr="DSC_2336-_kopia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5440" y="3626938"/>
            <a:ext cx="5500048" cy="3657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Google Shape;317;p21"/>
          <p:cNvSpPr/>
          <p:nvPr/>
        </p:nvSpPr>
        <p:spPr>
          <a:xfrm>
            <a:off x="15707560" y="889590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Prostokąt 4"/>
          <p:cNvSpPr/>
          <p:nvPr/>
        </p:nvSpPr>
        <p:spPr>
          <a:xfrm>
            <a:off x="4735774" y="614150"/>
            <a:ext cx="79702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DZIEŃ OTWARTY W ZAJEDNI TRAMWAJOWEJ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887104" y="1433015"/>
            <a:ext cx="717104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września 2024 roku odbył się Dzień Otwarty Zajezdni Stroszek  </a:t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Bytomiu, będący atrakcją dla miłośników komunikacji miejskiej, rodzin oraz wszystkich zainteresowanych działaniem infrastruktury tramwajowej. Zajezdnia Tramwajów Śląskich w </a:t>
            </a:r>
            <a:r>
              <a:rPr lang="pl-PL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Stroszku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udostępniła zwiedzającym swoje obiekty, gdzie można było poznać zaplecze techniczne oraz dowiedzieć się, jak funkcjonują tramwaje na co dzień. Podczas wydarzenia odbyły się pokazy techniczne, przejażdżki zabytkowymi tramwajami, </a:t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także liczne atrakcje edukacyjne i rozrywkowe dla dzieci </a:t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dorosłych. To świetna okazja, aby z bliska przyjrzeć się pracy motorniczych oraz mechaników, a także zapoznać się z historią komunikacji tramwajowej w regionie.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\\max\kultura\ANIA\2024\Prezentacja 770\WYDARZENIA TOWARZYSZĄCE\Dzien otwarty zajezdni tramwajowej\IMG_5054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04242" y="1610891"/>
            <a:ext cx="6754958" cy="45033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1146412" y="5117910"/>
            <a:ext cx="7588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MSZA ŚWIĘTA W INTENCJI MIASTA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8843749" y="6482687"/>
            <a:ext cx="81726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dniu 29 września 2024 r. o godz. 12.15 w Kościele Wniebowzięcia Najświętszej Maryi Panny w Bytomiu odbyła się msza święta w intencji  miasta  jego mieszkańców z okazji 770-lecia lokacji miasta. Mszę celebrował emerytowany biskup senior Diecezji Gliwickiej Jan Kopiec. Po mszy o godz. 17.00  miał miejsce koncert inauguracyjny połączony z 770 rocznicą nadania praw miejskich Bytomiowi na którym wystąpił Młodzieżowy Kwartet Smyczkowy oraz organista mariacki Marcin Gad.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\\max\kultura\ANIA\2024\Prezentacja 770\WYDARZENIA TOWARZYSZĄCE\msza wieta w intencji miasta - 29.09\461170677_515155734595827_5431068982653823657_n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0441" y="6026640"/>
            <a:ext cx="2282944" cy="34620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 descr="\\max\kultura\ANIA\2024\Prezentacja 770\WYDARZENIA TOWARZYSZĄCE\msza wieta w intencji miasta - 29.09\img-20241022-wa0017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8739" y="5910719"/>
            <a:ext cx="2959099" cy="39454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" name="Prostokąt 3"/>
          <p:cNvSpPr/>
          <p:nvPr/>
        </p:nvSpPr>
        <p:spPr>
          <a:xfrm>
            <a:off x="1883391" y="968991"/>
            <a:ext cx="14125433" cy="5166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47" lvl="1" indent="-161923" algn="ctr">
              <a:lnSpc>
                <a:spcPct val="140026"/>
              </a:lnSpc>
              <a:buClr>
                <a:schemeClr val="dk1"/>
              </a:buClr>
              <a:buSzPts val="1499"/>
            </a:pPr>
            <a:r>
              <a:rPr lang="pl-PL" sz="4800" b="1" i="1" dirty="0" smtClean="0">
                <a:solidFill>
                  <a:schemeClr val="dk1"/>
                </a:solidFill>
                <a:latin typeface="Arial Black" pitchFamily="34" charset="0"/>
                <a:cs typeface="Calibri" pitchFamily="34" charset="0"/>
                <a:sym typeface="Times New Roman"/>
              </a:rPr>
              <a:t>WYDARZENIA, INICJATYWY,</a:t>
            </a:r>
            <a:br>
              <a:rPr lang="pl-PL" sz="4800" b="1" i="1" dirty="0" smtClean="0">
                <a:solidFill>
                  <a:schemeClr val="dk1"/>
                </a:solidFill>
                <a:latin typeface="Arial Black" pitchFamily="34" charset="0"/>
                <a:cs typeface="Calibri" pitchFamily="34" charset="0"/>
                <a:sym typeface="Times New Roman"/>
              </a:rPr>
            </a:br>
            <a:r>
              <a:rPr lang="pl-PL" sz="4800" b="1" i="1" dirty="0" smtClean="0">
                <a:solidFill>
                  <a:schemeClr val="dk1"/>
                </a:solidFill>
                <a:latin typeface="Arial Black" pitchFamily="34" charset="0"/>
                <a:cs typeface="Calibri" pitchFamily="34" charset="0"/>
                <a:sym typeface="Times New Roman"/>
              </a:rPr>
              <a:t> AKTYWNOŚCI </a:t>
            </a:r>
          </a:p>
          <a:p>
            <a:pPr marL="323847" lvl="1" indent="-161923" algn="ctr">
              <a:lnSpc>
                <a:spcPct val="140026"/>
              </a:lnSpc>
              <a:buClr>
                <a:schemeClr val="dk1"/>
              </a:buClr>
              <a:buSzPts val="1499"/>
            </a:pPr>
            <a:endParaRPr lang="pl-PL" sz="4800" b="1" i="1" dirty="0" smtClean="0">
              <a:solidFill>
                <a:schemeClr val="dk1"/>
              </a:solidFill>
              <a:latin typeface="Arial Black" pitchFamily="34" charset="0"/>
              <a:cs typeface="Calibri" pitchFamily="34" charset="0"/>
              <a:sym typeface="Times New Roman"/>
            </a:endParaRPr>
          </a:p>
          <a:p>
            <a:pPr marL="323847" lvl="1" indent="-161923" algn="ctr">
              <a:lnSpc>
                <a:spcPct val="140026"/>
              </a:lnSpc>
              <a:buClr>
                <a:schemeClr val="dk1"/>
              </a:buClr>
              <a:buSzPts val="1499"/>
            </a:pPr>
            <a:r>
              <a:rPr lang="pl-PL" sz="4800" b="1" i="1" dirty="0" smtClean="0">
                <a:solidFill>
                  <a:schemeClr val="dk1"/>
                </a:solidFill>
                <a:latin typeface="Arial Black" pitchFamily="34" charset="0"/>
                <a:cs typeface="Calibri" pitchFamily="34" charset="0"/>
                <a:sym typeface="Times New Roman"/>
              </a:rPr>
              <a:t>główne oraz dedykowane miastu BYTOM</a:t>
            </a:r>
            <a:br>
              <a:rPr lang="pl-PL" sz="4800" b="1" i="1" dirty="0" smtClean="0">
                <a:solidFill>
                  <a:schemeClr val="dk1"/>
                </a:solidFill>
                <a:latin typeface="Arial Black" pitchFamily="34" charset="0"/>
                <a:cs typeface="Calibri" pitchFamily="34" charset="0"/>
                <a:sym typeface="Times New Roman"/>
              </a:rPr>
            </a:br>
            <a:r>
              <a:rPr lang="pl-PL" sz="4800" b="1" i="1" dirty="0" smtClean="0">
                <a:solidFill>
                  <a:schemeClr val="dk1"/>
                </a:solidFill>
                <a:latin typeface="Arial Black" pitchFamily="34" charset="0"/>
                <a:cs typeface="Calibri" pitchFamily="34" charset="0"/>
                <a:sym typeface="Times New Roman"/>
              </a:rPr>
              <a:t>RAZEM  - ponad 270 </a:t>
            </a:r>
          </a:p>
        </p:txBody>
      </p:sp>
      <p:sp>
        <p:nvSpPr>
          <p:cNvPr id="5" name="Google Shape;317;p21"/>
          <p:cNvSpPr/>
          <p:nvPr/>
        </p:nvSpPr>
        <p:spPr>
          <a:xfrm>
            <a:off x="15449266" y="8366078"/>
            <a:ext cx="2402006" cy="1466617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" name="Prostokąt 5"/>
          <p:cNvSpPr/>
          <p:nvPr/>
        </p:nvSpPr>
        <p:spPr>
          <a:xfrm>
            <a:off x="2961564" y="6728346"/>
            <a:ext cx="1202367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4000" b="1" dirty="0" smtClean="0">
                <a:latin typeface="Calibri" pitchFamily="34" charset="0"/>
                <a:cs typeface="Calibri" pitchFamily="34" charset="0"/>
              </a:rPr>
              <a:t>„Bo każdy ma swoje miejsce. … swój Bytom” </a:t>
            </a:r>
            <a:br>
              <a:rPr lang="pl-PL" sz="4000" b="1" dirty="0" smtClean="0">
                <a:latin typeface="Calibri" pitchFamily="34" charset="0"/>
                <a:cs typeface="Calibri" pitchFamily="34" charset="0"/>
              </a:rPr>
            </a:br>
            <a:r>
              <a:rPr lang="pl-PL" sz="2800" dirty="0" smtClean="0">
                <a:latin typeface="Calibri" pitchFamily="34" charset="0"/>
                <a:cs typeface="Calibri" pitchFamily="34" charset="0"/>
              </a:rPr>
              <a:t>– Katarzyna Mazur /”Owa Ona”/ </a:t>
            </a:r>
            <a:br>
              <a:rPr lang="pl-PL" sz="2800" dirty="0" smtClean="0">
                <a:latin typeface="Calibri" pitchFamily="34" charset="0"/>
                <a:cs typeface="Calibri" pitchFamily="34" charset="0"/>
              </a:rPr>
            </a:br>
            <a:r>
              <a:rPr lang="pl-PL" sz="1800" dirty="0" smtClean="0">
                <a:latin typeface="Calibri" pitchFamily="34" charset="0"/>
                <a:cs typeface="Calibri" pitchFamily="34" charset="0"/>
              </a:rPr>
              <a:t>– laureatka II miejsca w konkursie „Sto słów o Bytomiu” 2023</a:t>
            </a:r>
            <a:endParaRPr lang="pl-PL" sz="18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2"/>
          <p:cNvSpPr txBox="1"/>
          <p:nvPr/>
        </p:nvSpPr>
        <p:spPr>
          <a:xfrm>
            <a:off x="7933551" y="436286"/>
            <a:ext cx="2420898" cy="592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8" b="1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Bibliografia </a:t>
            </a:r>
            <a:endParaRPr/>
          </a:p>
        </p:txBody>
      </p:sp>
      <p:sp>
        <p:nvSpPr>
          <p:cNvPr id="327" name="Google Shape;327;p22"/>
          <p:cNvSpPr txBox="1"/>
          <p:nvPr/>
        </p:nvSpPr>
        <p:spPr>
          <a:xfrm>
            <a:off x="1028700" y="1400800"/>
            <a:ext cx="16112888" cy="534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23848" marR="0" lvl="1" indent="-161924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9"/>
              <a:buFont typeface="Arial"/>
              <a:buChar char="•"/>
            </a:pP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https://www.bytom.pl/aktualnosci/index/Szkoly-podsumowaly-jubileuszowy-projekt-/idn:42681   </a:t>
            </a:r>
            <a:endParaRPr/>
          </a:p>
          <a:p>
            <a:pPr marL="323848" marR="0" lvl="1" indent="-161924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9"/>
              <a:buFont typeface="Arial"/>
              <a:buChar char="•"/>
            </a:pP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https://www.gov.pl/web/osmbytom/770-lat-miasta-bytomia-relacja </a:t>
            </a:r>
            <a:endParaRPr/>
          </a:p>
          <a:p>
            <a:pPr marL="323848" marR="0" lvl="1" indent="-161924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9"/>
              <a:buFont typeface="Arial"/>
              <a:buChar char="•"/>
            </a:pP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https://www.facebook.com/p/Przedszkole-Miejsk ie-nr-3-im-Kubusia-Puchatka-w-Bytomiu-100063589392546/?locale=</a:t>
            </a: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pl_PL</a:t>
            </a:r>
            <a:endParaRPr/>
          </a:p>
          <a:p>
            <a:pPr marL="323848" marR="0" lvl="1" indent="-161924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9"/>
              <a:buFont typeface="Arial"/>
              <a:buChar char="•"/>
            </a:pP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https://www.bytom.pl/aktualnosci/index/ </a:t>
            </a: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Rozspiewane-rodzinki-nagrodzone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/idn:40734</a:t>
            </a:r>
            <a:endParaRPr/>
          </a:p>
          <a:p>
            <a:pPr marL="323848" marR="0" lvl="1" indent="-161924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9"/>
              <a:buFont typeface="Arial"/>
              <a:buChar char="•"/>
            </a:pP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https://www.bytom.pl/aktualnosci/index/ </a:t>
            </a: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Rozspiewane-rodzinki-nagrodzone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/idn:40734</a:t>
            </a:r>
            <a:endParaRPr/>
          </a:p>
          <a:p>
            <a:pPr marL="323848" marR="0" lvl="1" indent="-161924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9"/>
              <a:buFont typeface="Arial"/>
              <a:buChar char="•"/>
            </a:pP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https://www.bytom.pl/aktualnosci/index/Miejski- </a:t>
            </a: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Konkurs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Piosenki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Autorskiej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-o-</a:t>
            </a: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Bytomiu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-/idn:42031</a:t>
            </a:r>
            <a:endParaRPr/>
          </a:p>
          <a:p>
            <a:pPr marL="323848" marR="0" lvl="1" indent="-161924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9"/>
              <a:buFont typeface="Arial"/>
              <a:buChar char="•"/>
            </a:pP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https://www.facebook.com/story.php/?story_ </a:t>
            </a: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fbid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=1009368077862185&amp;id=100063670073652&amp;_rdr</a:t>
            </a:r>
            <a:endParaRPr/>
          </a:p>
          <a:p>
            <a:pPr marL="323848" marR="0" lvl="1" indent="-161924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9"/>
              <a:buFont typeface="Arial"/>
              <a:buChar char="•"/>
            </a:pP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http://sp54bytom.szkolnastrona.pl/index.php?c=article&amp;id=2128</a:t>
            </a:r>
            <a:endParaRPr/>
          </a:p>
          <a:p>
            <a:pPr marL="323848" marR="0" lvl="1" indent="-161924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9"/>
              <a:buFont typeface="Arial"/>
              <a:buChar char="•"/>
            </a:pP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https://www.bytom.pl/aktualnosci/index/Miejski-Konkurs-Piosenki-Autorskiej-o-Bytomiu-/idn:42031</a:t>
            </a:r>
            <a:endParaRPr/>
          </a:p>
          <a:p>
            <a:pPr marL="323848" marR="0" lvl="1" indent="-161924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9"/>
              <a:buFont typeface="Arial"/>
              <a:buChar char="•"/>
            </a:pP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https://www.bytom.pl/aktualnosci/index/Zakochaj-sie-w- </a:t>
            </a: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Bytomiu-jeszcze-raz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/idn:41109</a:t>
            </a:r>
            <a:endParaRPr/>
          </a:p>
          <a:p>
            <a:pPr marL="323848" marR="0" lvl="1" indent="-161924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9"/>
              <a:buFont typeface="Arial"/>
              <a:buChar char="•"/>
            </a:pP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http://www.spnr4.bytom.pl/index.php/kronika-2023-2024</a:t>
            </a:r>
            <a:endParaRPr/>
          </a:p>
          <a:p>
            <a:pPr marL="323848" marR="0" lvl="1" indent="-161924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9"/>
              <a:buFont typeface="Arial"/>
              <a:buChar char="•"/>
            </a:pP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https://sp36.bytom.pl/wp-content/uploads/2024/05/20240510_125607-COLLAGE-2.jpg</a:t>
            </a:r>
            <a:endParaRPr/>
          </a:p>
          <a:p>
            <a:pPr marL="323848" marR="0" lvl="1" indent="-161924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9"/>
              <a:buFont typeface="Arial"/>
              <a:buChar char="•"/>
            </a:pPr>
            <a:r>
              <a:rPr lang="en-US" sz="1499" b="0" i="0" u="none" strike="noStrike" cap="none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Źródło:https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://</a:t>
            </a: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photos.google.com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/share/AF1QipPsHxRgirW0eeU3VBHIdkQqvzsR5mImk4brWUQWQDeKDMultYskvuHwLvI_sxqd7A?key=R3REOWZaVWJEOEZlb0hSc0EzdmR0QXRNWjlBUnNB</a:t>
            </a:r>
            <a:endParaRPr/>
          </a:p>
          <a:p>
            <a:pPr marL="323848" marR="0" lvl="1" indent="-161924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9"/>
              <a:buFont typeface="Arial"/>
              <a:buChar char="•"/>
            </a:pP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https://www.bytom.pl/aktualnosci/index/Zakatek-mlodych-artystow/idn:42017</a:t>
            </a:r>
            <a:endParaRPr/>
          </a:p>
          <a:p>
            <a:pPr marL="323848" marR="0" lvl="1" indent="-161924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9"/>
              <a:buFont typeface="Arial"/>
              <a:buChar char="•"/>
            </a:pP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Źródło:https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://</a:t>
            </a: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www.bytomski.pl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/hall-of-fame-</a:t>
            </a: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byto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mskich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sportowcow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wystawa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-w-</a:t>
            </a: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galerii</a:t>
            </a:r>
            <a:r>
              <a:rPr lang="en-US" sz="1499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1499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rotunda#google_vignette</a:t>
            </a:r>
            <a:endParaRPr/>
          </a:p>
          <a:p>
            <a:pPr marL="0" marR="0" lvl="0" indent="0" algn="ctr" rtl="0">
              <a:lnSpc>
                <a:spcPct val="21474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99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8" name="Google Shape;328;p22"/>
          <p:cNvSpPr/>
          <p:nvPr/>
        </p:nvSpPr>
        <p:spPr>
          <a:xfrm>
            <a:off x="15596723" y="8868197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9" name="Google Shape;329;p22"/>
          <p:cNvSpPr/>
          <p:nvPr/>
        </p:nvSpPr>
        <p:spPr>
          <a:xfrm>
            <a:off x="0" y="81649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0" name="Google Shape;330;p22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0ff72f33d2_1_0"/>
          <p:cNvSpPr txBox="1"/>
          <p:nvPr/>
        </p:nvSpPr>
        <p:spPr>
          <a:xfrm>
            <a:off x="1001725" y="1387025"/>
            <a:ext cx="15742500" cy="9403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23847" lvl="1" indent="-161923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</a:pP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https://www.bytom.pl/aktualnosci/index/Milosnicy-historii-Bytomia-zaprezentowali-swoja-wiedze/idn:41986</a:t>
            </a:r>
            <a:endParaRPr dirty="0">
              <a:solidFill>
                <a:schemeClr val="dk1"/>
              </a:solidFill>
            </a:endParaRPr>
          </a:p>
          <a:p>
            <a:pPr marL="323847" lvl="1" indent="-161923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</a:pP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Źródło:https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://</a:t>
            </a: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photos.google.com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/share/AF1QipPWJ5qBbBZ Bd2yZlgzKEVCUec7sfKK7FWk13r D2mbQDrc-t97B0H-WQE0xfuK4ujw/photo/AF1QipPs6rtWKUwaC bdFtak64JlXLlsAQUhcf7_JI6aX?key=NDV CY3Vxckg1bE5VZm1ZbEtzSmRBZkNvdUs2eVJB</a:t>
            </a:r>
            <a:endParaRPr dirty="0">
              <a:solidFill>
                <a:schemeClr val="dk1"/>
              </a:solidFill>
            </a:endParaRPr>
          </a:p>
          <a:p>
            <a:pPr marL="323847" lvl="1" indent="-161923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</a:pP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https://www.lajt.zsgh.bytom.pl/index.php?plik=newsy&amp;nr=6174</a:t>
            </a:r>
            <a:endParaRPr dirty="0">
              <a:solidFill>
                <a:schemeClr val="dk1"/>
              </a:solidFill>
            </a:endParaRPr>
          </a:p>
          <a:p>
            <a:pPr marL="323847" lvl="1" indent="-161923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</a:pP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http://sp54bytom.szkolnastrona.pl/a,2154,spacer-historyczny</a:t>
            </a:r>
            <a:endParaRPr dirty="0">
              <a:solidFill>
                <a:schemeClr val="dk1"/>
              </a:solidFill>
            </a:endParaRPr>
          </a:p>
          <a:p>
            <a:pPr marL="323847" lvl="1" indent="-161923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</a:pP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Źródło:https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://</a:t>
            </a: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www.facebook.com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/photo/?</a:t>
            </a: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fbid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=59353833944 7424&amp;set=pcb.593539179447340</a:t>
            </a:r>
            <a:endParaRPr dirty="0">
              <a:solidFill>
                <a:schemeClr val="dk1"/>
              </a:solidFill>
            </a:endParaRPr>
          </a:p>
          <a:p>
            <a:pPr marL="323847" lvl="1" indent="-161923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</a:pP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Źródło:https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://</a:t>
            </a: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www.facebook.com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/photo/?</a:t>
            </a: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fbid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=59353833944 7424&amp;set=pcb.593539179447340</a:t>
            </a:r>
            <a:endParaRPr dirty="0">
              <a:solidFill>
                <a:schemeClr val="dk1"/>
              </a:solidFill>
            </a:endParaRPr>
          </a:p>
          <a:p>
            <a:pPr marL="323847" lvl="1" indent="-161923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</a:pP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https://pmi8.edu.bytom.pl/Aktualnosci-2-2.html</a:t>
            </a:r>
            <a:endParaRPr dirty="0">
              <a:solidFill>
                <a:schemeClr val="dk1"/>
              </a:solidFill>
            </a:endParaRPr>
          </a:p>
          <a:p>
            <a:pPr marL="323847" lvl="1" indent="-161923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</a:pP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https://www.facebook.com/photo/?fbid=1087 571196705850&amp;set=a.458792992917010&amp;locale=</a:t>
            </a: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pl_PL</a:t>
            </a:r>
            <a:endParaRPr dirty="0">
              <a:solidFill>
                <a:schemeClr val="dk1"/>
              </a:solidFill>
            </a:endParaRPr>
          </a:p>
          <a:p>
            <a:pPr marL="323847" lvl="1" indent="-161923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</a:pP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Źródło:https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://</a:t>
            </a: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www.facebook.com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/profile/100076933481090/</a:t>
            </a: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search?q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=770</a:t>
            </a:r>
            <a:endParaRPr dirty="0">
              <a:solidFill>
                <a:schemeClr val="dk1"/>
              </a:solidFill>
            </a:endParaRPr>
          </a:p>
          <a:p>
            <a:pPr marL="323847" lvl="1" indent="-161923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</a:pP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Źródło:https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://</a:t>
            </a: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www.facebook.com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/profile/100076933481090/</a:t>
            </a: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search?q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=770</a:t>
            </a:r>
            <a:endParaRPr dirty="0">
              <a:solidFill>
                <a:schemeClr val="dk1"/>
              </a:solidFill>
            </a:endParaRPr>
          </a:p>
          <a:p>
            <a:pPr marL="323847" lvl="1" indent="-161923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</a:pP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http://www.sp51.bytom.pl/index.php?option=com_content&amp;view=article&amp;id=549&amp;catid=14&amp;Itemid=435</a:t>
            </a:r>
            <a:endParaRPr dirty="0">
              <a:solidFill>
                <a:schemeClr val="dk1"/>
              </a:solidFill>
            </a:endParaRPr>
          </a:p>
          <a:p>
            <a:pPr marL="323847" lvl="1" indent="-161923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</a:pP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https://sp46bytom.pl/ogloszenia/zapraszamy-do-udzialu- w-biegu-z-okazji-770-lecia-bytomia-i-narodowego-swieta-niepodleglosci/</a:t>
            </a:r>
            <a:endParaRPr dirty="0">
              <a:solidFill>
                <a:schemeClr val="dk1"/>
              </a:solidFill>
            </a:endParaRPr>
          </a:p>
          <a:p>
            <a:pPr marL="323847" lvl="1" indent="-161923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</a:pPr>
            <a:r>
              <a:rPr lang="en-US" sz="1499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Źródło</a:t>
            </a:r>
            <a:r>
              <a:rPr lang="en-US" sz="1499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https://sp46bytom.pl/aktualnosci/festyn-rodzinny</a:t>
            </a:r>
            <a:r>
              <a:rPr lang="en-US" sz="1499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endParaRPr lang="pl-PL" sz="1499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3847" lvl="1" indent="-161923" algn="l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</a:pPr>
            <a:endParaRPr lang="pl-PL" sz="1800" b="1" dirty="0" smtClean="0">
              <a:solidFill>
                <a:schemeClr val="dk1"/>
              </a:solidFill>
              <a:latin typeface="Calibri" pitchFamily="34" charset="0"/>
              <a:cs typeface="Calibri" pitchFamily="34" charset="0"/>
              <a:sym typeface="Times New Roman"/>
            </a:endParaRPr>
          </a:p>
          <a:p>
            <a:pPr marL="323847" lvl="1" indent="-161923">
              <a:lnSpc>
                <a:spcPct val="140026"/>
              </a:lnSpc>
              <a:buClr>
                <a:schemeClr val="dk1"/>
              </a:buClr>
              <a:buSzPts val="1499"/>
            </a:pPr>
            <a:r>
              <a:rPr lang="pl-PL" sz="1800" b="1" i="1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  <a:sym typeface="Times New Roman"/>
              </a:rPr>
              <a:t>Prezentację opracowano na podstawie wybranych materiałów otrzymanych od jednostek miejskich, instytucji i organizacji . </a:t>
            </a:r>
          </a:p>
          <a:p>
            <a:pPr marL="323847" lvl="1" indent="-161923">
              <a:lnSpc>
                <a:spcPct val="140026"/>
              </a:lnSpc>
              <a:buClr>
                <a:schemeClr val="dk1"/>
              </a:buClr>
              <a:buSzPts val="1499"/>
            </a:pPr>
            <a:r>
              <a:rPr lang="pl-PL" sz="1800" b="1" i="1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  <a:sym typeface="Times New Roman"/>
              </a:rPr>
              <a:t>Korzystano ze strony www.bytom.pl  oraz stron  internetowych / mediów społecznościowych instytucji kultury w Bytomiu.</a:t>
            </a:r>
            <a:br>
              <a:rPr lang="pl-PL" sz="1800" b="1" i="1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  <a:sym typeface="Times New Roman"/>
              </a:rPr>
            </a:br>
            <a:endParaRPr lang="pl-PL" sz="1800" b="1" i="1" dirty="0" smtClean="0">
              <a:solidFill>
                <a:schemeClr val="dk1"/>
              </a:solidFill>
              <a:latin typeface="Calibri" pitchFamily="34" charset="0"/>
              <a:cs typeface="Calibri" pitchFamily="34" charset="0"/>
              <a:sym typeface="Times New Roman"/>
            </a:endParaRPr>
          </a:p>
          <a:p>
            <a:pPr marL="323847" lvl="1" indent="-161923">
              <a:lnSpc>
                <a:spcPct val="140026"/>
              </a:lnSpc>
              <a:buClr>
                <a:schemeClr val="dk1"/>
              </a:buClr>
              <a:buSzPts val="1499"/>
            </a:pPr>
            <a:endParaRPr lang="pl-PL" sz="2000" b="1" dirty="0" smtClean="0">
              <a:solidFill>
                <a:schemeClr val="dk1"/>
              </a:solidFill>
              <a:latin typeface="Calibri" pitchFamily="34" charset="0"/>
              <a:cs typeface="Calibri" pitchFamily="34" charset="0"/>
              <a:sym typeface="Times New Roman"/>
            </a:endParaRPr>
          </a:p>
          <a:p>
            <a:pPr marL="323847" lvl="1" indent="-161923">
              <a:lnSpc>
                <a:spcPct val="140026"/>
              </a:lnSpc>
              <a:buClr>
                <a:schemeClr val="dk1"/>
              </a:buClr>
              <a:buSzPts val="1499"/>
            </a:pPr>
            <a:r>
              <a:rPr lang="pl-PL" sz="2000" b="1" dirty="0" smtClean="0">
                <a:solidFill>
                  <a:schemeClr val="dk1"/>
                </a:solidFill>
                <a:latin typeface="Arial Black" pitchFamily="34" charset="0"/>
                <a:cs typeface="Calibri" pitchFamily="34" charset="0"/>
                <a:sym typeface="Times New Roman"/>
              </a:rPr>
              <a:t>PRZYGOTOWANIE  PREZENTACJI </a:t>
            </a:r>
            <a:r>
              <a:rPr lang="pl-PL" sz="2000" dirty="0" smtClean="0">
                <a:solidFill>
                  <a:schemeClr val="dk1"/>
                </a:solidFill>
                <a:latin typeface="Arial Black" pitchFamily="34" charset="0"/>
                <a:cs typeface="Calibri" pitchFamily="34" charset="0"/>
                <a:sym typeface="Times New Roman"/>
              </a:rPr>
              <a:t>: </a:t>
            </a:r>
            <a:r>
              <a:rPr lang="pl-PL" sz="20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  <a:sym typeface="Times New Roman"/>
              </a:rPr>
              <a:t>	Wydział Edukacji Urzędu Miejskiego w Bytomiu  / Szkoła Podstawowa nr 46 w Bytomiu </a:t>
            </a:r>
            <a:br>
              <a:rPr lang="pl-PL" sz="20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  <a:sym typeface="Times New Roman"/>
              </a:rPr>
            </a:br>
            <a:r>
              <a:rPr lang="pl-PL" sz="20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  <a:sym typeface="Times New Roman"/>
              </a:rPr>
              <a:t>						Wydział Kultury i Sportu Urzędu Miejskiego w Bytomiu                        </a:t>
            </a:r>
          </a:p>
          <a:p>
            <a:pPr marL="323847" lvl="1" indent="-161923">
              <a:lnSpc>
                <a:spcPct val="140026"/>
              </a:lnSpc>
              <a:buClr>
                <a:schemeClr val="dk1"/>
              </a:buClr>
              <a:buSzPts val="1499"/>
            </a:pPr>
            <a:r>
              <a:rPr lang="pl-PL" sz="20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  <a:sym typeface="Times New Roman"/>
              </a:rPr>
              <a:t>												        </a:t>
            </a:r>
            <a:r>
              <a:rPr lang="pl-PL" sz="2000" b="1" dirty="0" smtClean="0">
                <a:solidFill>
                  <a:schemeClr val="dk1"/>
                </a:solidFill>
                <a:latin typeface="Arial Black" pitchFamily="34" charset="0"/>
                <a:cs typeface="Calibri" pitchFamily="34" charset="0"/>
                <a:sym typeface="Times New Roman"/>
              </a:rPr>
              <a:t>DZIĘKUJEMY za uwagę. </a:t>
            </a:r>
          </a:p>
          <a:p>
            <a:pPr marL="323847" lvl="1" indent="-161923" algn="r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9"/>
            </a:pPr>
            <a:endParaRPr lang="pl-PL" sz="1499" dirty="0" smtClean="0">
              <a:solidFill>
                <a:schemeClr val="dk1"/>
              </a:solidFill>
              <a:latin typeface="Times New Roman"/>
              <a:cs typeface="Times New Roman"/>
              <a:sym typeface="Times New Roman"/>
            </a:endParaRPr>
          </a:p>
          <a:p>
            <a:pPr marL="323847" lvl="1" indent="-161923" algn="r" rtl="0">
              <a:lnSpc>
                <a:spcPct val="14002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9"/>
            </a:pPr>
            <a:endParaRPr i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075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99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21474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99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6" name="Google Shape;336;g30ff72f33d2_1_0"/>
          <p:cNvSpPr/>
          <p:nvPr/>
        </p:nvSpPr>
        <p:spPr>
          <a:xfrm>
            <a:off x="0" y="8197293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7" name="Google Shape;337;g30ff72f33d2_1_0"/>
          <p:cNvSpPr/>
          <p:nvPr/>
        </p:nvSpPr>
        <p:spPr>
          <a:xfrm rot="10800000">
            <a:off x="14652150" y="-7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8" name="Google Shape;338;g30ff72f33d2_1_0"/>
          <p:cNvSpPr txBox="1"/>
          <p:nvPr/>
        </p:nvSpPr>
        <p:spPr>
          <a:xfrm>
            <a:off x="7933551" y="436286"/>
            <a:ext cx="2421000" cy="5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8" b="1" i="0" u="none" strike="noStrike" cap="none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Bibliografia</a:t>
            </a:r>
            <a:r>
              <a:rPr lang="en-US" sz="3298" b="1" i="0" u="none" strike="noStrike" cap="none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/>
          </a:p>
        </p:txBody>
      </p:sp>
      <p:sp>
        <p:nvSpPr>
          <p:cNvPr id="339" name="Google Shape;339;g30ff72f33d2_1_0"/>
          <p:cNvSpPr/>
          <p:nvPr/>
        </p:nvSpPr>
        <p:spPr>
          <a:xfrm>
            <a:off x="15679850" y="8461612"/>
            <a:ext cx="2130478" cy="1395897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7" name="Obraz 6" descr="logo_poziom_02_kultur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1976" y="6138762"/>
            <a:ext cx="3017247" cy="1083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16331014" y="9159142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2" name="Google Shape;112;p4"/>
          <p:cNvSpPr/>
          <p:nvPr/>
        </p:nvSpPr>
        <p:spPr>
          <a:xfrm>
            <a:off x="2747628" y="2861846"/>
            <a:ext cx="5815428" cy="4462440"/>
          </a:xfrm>
          <a:custGeom>
            <a:avLst/>
            <a:gdLst/>
            <a:ahLst/>
            <a:cxnLst/>
            <a:rect l="l" t="t" r="r" b="b"/>
            <a:pathLst>
              <a:path w="5815428" h="4462440" extrusionOk="0">
                <a:moveTo>
                  <a:pt x="0" y="0"/>
                </a:moveTo>
                <a:lnTo>
                  <a:pt x="5815428" y="0"/>
                </a:lnTo>
                <a:lnTo>
                  <a:pt x="5815428" y="4462440"/>
                </a:lnTo>
                <a:lnTo>
                  <a:pt x="0" y="4462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155" r="-1155"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3" name="Google Shape;113;p4"/>
          <p:cNvSpPr/>
          <p:nvPr/>
        </p:nvSpPr>
        <p:spPr>
          <a:xfrm>
            <a:off x="11970230" y="2861846"/>
            <a:ext cx="5949920" cy="4462440"/>
          </a:xfrm>
          <a:custGeom>
            <a:avLst/>
            <a:gdLst/>
            <a:ahLst/>
            <a:cxnLst/>
            <a:rect l="l" t="t" r="r" b="b"/>
            <a:pathLst>
              <a:path w="5949920" h="4462440" extrusionOk="0">
                <a:moveTo>
                  <a:pt x="0" y="0"/>
                </a:moveTo>
                <a:lnTo>
                  <a:pt x="5949920" y="0"/>
                </a:lnTo>
                <a:lnTo>
                  <a:pt x="5949920" y="4462440"/>
                </a:lnTo>
                <a:lnTo>
                  <a:pt x="0" y="4462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5" name="Google Shape;115;p4"/>
          <p:cNvSpPr txBox="1"/>
          <p:nvPr/>
        </p:nvSpPr>
        <p:spPr>
          <a:xfrm>
            <a:off x="5997275" y="81556"/>
            <a:ext cx="5486231" cy="66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Fotograficzne:  27</a:t>
            </a:r>
            <a:endParaRPr lang="pl-PL" dirty="0"/>
          </a:p>
        </p:txBody>
      </p:sp>
      <p:sp>
        <p:nvSpPr>
          <p:cNvPr id="116" name="Google Shape;116;p4"/>
          <p:cNvSpPr txBox="1"/>
          <p:nvPr/>
        </p:nvSpPr>
        <p:spPr>
          <a:xfrm>
            <a:off x="2545363" y="1423615"/>
            <a:ext cx="13197274" cy="94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Celem konkursów było zaprezentowanie Bytomia w nowej odsłonie. </a:t>
            </a:r>
            <a:endParaRPr lang="pl-PL" dirty="0" smtClean="0"/>
          </a:p>
          <a:p>
            <a:pPr marL="0" marR="0" lvl="0" indent="0" algn="ctr" rtl="0">
              <a:lnSpc>
                <a:spcPct val="13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Spojrzenie na miasto okiem człowieka młodego. </a:t>
            </a:r>
            <a:endParaRPr lang="pl-PL" dirty="0" smtClean="0"/>
          </a:p>
        </p:txBody>
      </p:sp>
      <p:sp>
        <p:nvSpPr>
          <p:cNvPr id="117" name="Google Shape;117;p4"/>
          <p:cNvSpPr/>
          <p:nvPr/>
        </p:nvSpPr>
        <p:spPr>
          <a:xfrm>
            <a:off x="413151" y="7968024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1" y="0"/>
                </a:lnTo>
                <a:lnTo>
                  <a:pt x="3635851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8" name="Google Shape;118;p4"/>
          <p:cNvSpPr/>
          <p:nvPr/>
        </p:nvSpPr>
        <p:spPr>
          <a:xfrm rot="10800000">
            <a:off x="14412675" y="157756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276" y="5653595"/>
            <a:ext cx="5620289" cy="4215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1162" y="5651061"/>
            <a:ext cx="4456113" cy="3346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3"/>
          <p:cNvSpPr/>
          <p:nvPr/>
        </p:nvSpPr>
        <p:spPr>
          <a:xfrm>
            <a:off x="0" y="-136254"/>
            <a:ext cx="18504408" cy="10923555"/>
          </a:xfrm>
          <a:custGeom>
            <a:avLst/>
            <a:gdLst/>
            <a:ahLst/>
            <a:cxnLst/>
            <a:rect l="l" t="t" r="r" b="b"/>
            <a:pathLst>
              <a:path w="24672544" h="14564740" extrusionOk="0">
                <a:moveTo>
                  <a:pt x="0" y="0"/>
                </a:moveTo>
                <a:lnTo>
                  <a:pt x="24672544" y="0"/>
                </a:lnTo>
                <a:lnTo>
                  <a:pt x="24672544" y="14564740"/>
                </a:lnTo>
                <a:lnTo>
                  <a:pt x="0" y="145647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405" b="-6404"/>
            </a:stretch>
          </a:blipFill>
          <a:ln>
            <a:noFill/>
          </a:ln>
        </p:spPr>
      </p:sp>
      <p:sp>
        <p:nvSpPr>
          <p:cNvPr id="345" name="Google Shape;345;p23"/>
          <p:cNvSpPr/>
          <p:nvPr/>
        </p:nvSpPr>
        <p:spPr>
          <a:xfrm>
            <a:off x="3984200" y="1718930"/>
            <a:ext cx="9919335" cy="5728335"/>
          </a:xfrm>
          <a:custGeom>
            <a:avLst/>
            <a:gdLst/>
            <a:ahLst/>
            <a:cxnLst/>
            <a:rect l="l" t="t" r="r" b="b"/>
            <a:pathLst>
              <a:path w="13225780" h="7637780" extrusionOk="0">
                <a:moveTo>
                  <a:pt x="0" y="0"/>
                </a:moveTo>
                <a:lnTo>
                  <a:pt x="13225780" y="0"/>
                </a:lnTo>
                <a:lnTo>
                  <a:pt x="13225780" y="7637780"/>
                </a:lnTo>
                <a:lnTo>
                  <a:pt x="0" y="7637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6" b="-26"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/>
          <p:nvPr/>
        </p:nvSpPr>
        <p:spPr>
          <a:xfrm>
            <a:off x="15887668" y="8868197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4" name="Google Shape;124;p5"/>
          <p:cNvSpPr/>
          <p:nvPr/>
        </p:nvSpPr>
        <p:spPr>
          <a:xfrm>
            <a:off x="840658" y="2885949"/>
            <a:ext cx="5717105" cy="4045794"/>
          </a:xfrm>
          <a:custGeom>
            <a:avLst/>
            <a:gdLst/>
            <a:ahLst/>
            <a:cxnLst/>
            <a:rect l="l" t="t" r="r" b="b"/>
            <a:pathLst>
              <a:path w="8467767" h="6350825" extrusionOk="0">
                <a:moveTo>
                  <a:pt x="0" y="0"/>
                </a:moveTo>
                <a:lnTo>
                  <a:pt x="8467766" y="0"/>
                </a:lnTo>
                <a:lnTo>
                  <a:pt x="8467766" y="6350826"/>
                </a:lnTo>
                <a:lnTo>
                  <a:pt x="0" y="63508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5" name="Google Shape;125;p5"/>
          <p:cNvSpPr/>
          <p:nvPr/>
        </p:nvSpPr>
        <p:spPr>
          <a:xfrm>
            <a:off x="10467784" y="2605729"/>
            <a:ext cx="6356958" cy="6350825"/>
          </a:xfrm>
          <a:custGeom>
            <a:avLst/>
            <a:gdLst/>
            <a:ahLst/>
            <a:cxnLst/>
            <a:rect l="l" t="t" r="r" b="b"/>
            <a:pathLst>
              <a:path w="6356958" h="6350825" extrusionOk="0">
                <a:moveTo>
                  <a:pt x="0" y="0"/>
                </a:moveTo>
                <a:lnTo>
                  <a:pt x="6356958" y="0"/>
                </a:lnTo>
                <a:lnTo>
                  <a:pt x="6356958" y="6350826"/>
                </a:lnTo>
                <a:lnTo>
                  <a:pt x="0" y="63508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95"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6" name="Google Shape;126;p5"/>
          <p:cNvSpPr txBox="1"/>
          <p:nvPr/>
        </p:nvSpPr>
        <p:spPr>
          <a:xfrm>
            <a:off x="5937234" y="124834"/>
            <a:ext cx="5486231" cy="66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Fotograficzne: 27</a:t>
            </a:r>
            <a:endParaRPr lang="pl-PL" dirty="0"/>
          </a:p>
        </p:txBody>
      </p:sp>
      <p:sp>
        <p:nvSpPr>
          <p:cNvPr id="127" name="Google Shape;127;p5"/>
          <p:cNvSpPr txBox="1"/>
          <p:nvPr/>
        </p:nvSpPr>
        <p:spPr>
          <a:xfrm>
            <a:off x="2706659" y="1201719"/>
            <a:ext cx="11947380" cy="1421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Międzyszkolny konkurs fotograficzny pt. </a:t>
            </a:r>
            <a:r>
              <a:rPr lang="pl-PL" sz="2199" dirty="0" smtClean="0">
                <a:latin typeface="Times New Roman"/>
                <a:ea typeface="Times New Roman"/>
                <a:cs typeface="Times New Roman"/>
                <a:sym typeface="Times New Roman"/>
              </a:rPr>
              <a:t>„</a:t>
            </a: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Lokalny patriota - zakochaj się w Bytomiu jeszcze raz”. Zadaniem uczniów szkół, było sfotografowanie naszego pięknego miasta. </a:t>
            </a:r>
            <a:endParaRPr lang="pl-PL" dirty="0" smtClean="0"/>
          </a:p>
          <a:p>
            <a:pPr marL="0" marR="0" lvl="0" indent="0" algn="ctr" rtl="0">
              <a:lnSpc>
                <a:spcPct val="13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Zaangażowane w konkurs były szkoły podstawowe oraz </a:t>
            </a: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ponadpodstawowe.</a:t>
            </a:r>
            <a:endParaRPr lang="pl-PL" dirty="0"/>
          </a:p>
        </p:txBody>
      </p:sp>
      <p:sp>
        <p:nvSpPr>
          <p:cNvPr id="128" name="Google Shape;128;p5"/>
          <p:cNvSpPr/>
          <p:nvPr/>
        </p:nvSpPr>
        <p:spPr>
          <a:xfrm>
            <a:off x="273055" y="7959331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1" y="0"/>
                </a:lnTo>
                <a:lnTo>
                  <a:pt x="3635851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9" name="Google Shape;129;p5"/>
          <p:cNvSpPr/>
          <p:nvPr/>
        </p:nvSpPr>
        <p:spPr>
          <a:xfrm rot="10800000">
            <a:off x="14412675" y="201034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5"/>
                </a:lnTo>
                <a:lnTo>
                  <a:pt x="0" y="2122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5196" y="5575586"/>
            <a:ext cx="5130008" cy="385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/>
          <p:nvPr/>
        </p:nvSpPr>
        <p:spPr>
          <a:xfrm>
            <a:off x="15693705" y="8785070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8" name="Google Shape;138;p6"/>
          <p:cNvSpPr txBox="1"/>
          <p:nvPr/>
        </p:nvSpPr>
        <p:spPr>
          <a:xfrm>
            <a:off x="3701845" y="584855"/>
            <a:ext cx="10710830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58"/>
              </a:lnSpc>
            </a:pPr>
            <a:r>
              <a:rPr lang="pl-PL" sz="24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Mini sesje </a:t>
            </a:r>
            <a:r>
              <a:rPr lang="pl-PL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naukowa </a:t>
            </a:r>
            <a:r>
              <a:rPr lang="pl-PL" sz="24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pl-PL" sz="2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świętuje 770 lat lokacji </a:t>
            </a:r>
            <a:r>
              <a:rPr lang="pl-PL" sz="24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Bytomia z wydarzeniami artystycznymi </a:t>
            </a:r>
            <a:endParaRPr lang="pl-PL" sz="11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39" name="Google Shape;139;p6"/>
          <p:cNvSpPr/>
          <p:nvPr/>
        </p:nvSpPr>
        <p:spPr>
          <a:xfrm>
            <a:off x="293069" y="7968024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1" y="0"/>
                </a:lnTo>
                <a:lnTo>
                  <a:pt x="3635851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0" name="Google Shape;140;p6"/>
          <p:cNvSpPr/>
          <p:nvPr/>
        </p:nvSpPr>
        <p:spPr>
          <a:xfrm rot="10800000">
            <a:off x="14412675" y="221048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414" y="1274275"/>
            <a:ext cx="5339009" cy="8016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8257" y="2602421"/>
            <a:ext cx="8568813" cy="6426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/>
          <p:nvPr/>
        </p:nvSpPr>
        <p:spPr>
          <a:xfrm>
            <a:off x="15749123" y="8923615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9" name="Google Shape;149;p7"/>
          <p:cNvSpPr txBox="1"/>
          <p:nvPr/>
        </p:nvSpPr>
        <p:spPr>
          <a:xfrm>
            <a:off x="2988295" y="218364"/>
            <a:ext cx="11569852" cy="66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Muzyczne i artystyczne w placówkach oświatowych</a:t>
            </a:r>
            <a:r>
              <a:rPr lang="pl-PL" sz="3098" b="1" dirty="0" smtClean="0">
                <a:latin typeface="Arimo"/>
                <a:ea typeface="Arimo"/>
                <a:cs typeface="Arimo"/>
                <a:sym typeface="Arimo"/>
              </a:rPr>
              <a:t>:</a:t>
            </a: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23</a:t>
            </a:r>
            <a:endParaRPr lang="pl-PL" dirty="0"/>
          </a:p>
        </p:txBody>
      </p:sp>
      <p:sp>
        <p:nvSpPr>
          <p:cNvPr id="150" name="Google Shape;150;p7"/>
          <p:cNvSpPr txBox="1"/>
          <p:nvPr/>
        </p:nvSpPr>
        <p:spPr>
          <a:xfrm>
            <a:off x="1332230" y="7156810"/>
            <a:ext cx="5073296" cy="18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04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Rozdanie nagród </a:t>
            </a:r>
            <a:br>
              <a:rPr lang="pl-PL" sz="2104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2104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 </a:t>
            </a:r>
            <a:r>
              <a:rPr lang="pl-PL" dirty="0" smtClean="0">
                <a:ea typeface="Times New Roman"/>
              </a:rPr>
              <a:t> </a:t>
            </a:r>
            <a:r>
              <a:rPr lang="pl-PL" sz="2104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IV Wojewódzkim Konkursie Piosenki </a:t>
            </a:r>
            <a:endParaRPr lang="pl-PL" dirty="0" smtClean="0"/>
          </a:p>
          <a:p>
            <a:pPr marL="0" marR="0" lvl="0" indent="0" algn="ctr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04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“Rozśpiewana Rodzinka” </a:t>
            </a:r>
            <a:endParaRPr lang="pl-PL" dirty="0" smtClean="0"/>
          </a:p>
          <a:p>
            <a:pPr marL="0" marR="0" lvl="0" indent="0" algn="ctr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04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odbyło się w Pałacu w Miechowicach. </a:t>
            </a:r>
            <a:endParaRPr lang="pl-PL" dirty="0"/>
          </a:p>
        </p:txBody>
      </p:sp>
      <p:sp>
        <p:nvSpPr>
          <p:cNvPr id="151" name="Google Shape;151;p7"/>
          <p:cNvSpPr txBox="1"/>
          <p:nvPr/>
        </p:nvSpPr>
        <p:spPr>
          <a:xfrm>
            <a:off x="8773221" y="8063469"/>
            <a:ext cx="6851176" cy="1895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Imprezie towarzyszyła również wystawa prac plastycznych dzieci. Organizatorem wydarzenia było </a:t>
            </a:r>
            <a:b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Przedszkole Miejskie Integracyjne nr 8.</a:t>
            </a:r>
            <a:endParaRPr lang="pl-PL" dirty="0" smtClean="0"/>
          </a:p>
          <a:p>
            <a:pPr marL="0" marR="0" lvl="0" indent="0" algn="ctr" rtl="0">
              <a:lnSpc>
                <a:spcPct val="140063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199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Google Shape;152;p7"/>
          <p:cNvSpPr/>
          <p:nvPr/>
        </p:nvSpPr>
        <p:spPr>
          <a:xfrm>
            <a:off x="233028" y="7950029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5"/>
                </a:lnTo>
                <a:lnTo>
                  <a:pt x="0" y="2122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3" name="Google Shape;153;p7"/>
          <p:cNvSpPr/>
          <p:nvPr/>
        </p:nvSpPr>
        <p:spPr>
          <a:xfrm rot="10800000">
            <a:off x="14462882" y="129121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5"/>
                </a:lnTo>
                <a:lnTo>
                  <a:pt x="0" y="2122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1" name="Obraz 10" descr="Rozśp_Rodz_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3221" y="1678675"/>
            <a:ext cx="8004413" cy="6003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395" y="1478219"/>
            <a:ext cx="6042848" cy="5444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/>
          <p:nvPr/>
        </p:nvSpPr>
        <p:spPr>
          <a:xfrm>
            <a:off x="15388905" y="8854342"/>
            <a:ext cx="1956986" cy="1127858"/>
          </a:xfrm>
          <a:custGeom>
            <a:avLst/>
            <a:gdLst/>
            <a:ahLst/>
            <a:cxnLst/>
            <a:rect l="l" t="t" r="r" b="b"/>
            <a:pathLst>
              <a:path w="1956986" h="1127858" extrusionOk="0">
                <a:moveTo>
                  <a:pt x="0" y="0"/>
                </a:moveTo>
                <a:lnTo>
                  <a:pt x="1956986" y="0"/>
                </a:lnTo>
                <a:lnTo>
                  <a:pt x="1956986" y="1127858"/>
                </a:lnTo>
                <a:lnTo>
                  <a:pt x="0" y="112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9" name="Google Shape;159;p8"/>
          <p:cNvSpPr/>
          <p:nvPr/>
        </p:nvSpPr>
        <p:spPr>
          <a:xfrm>
            <a:off x="5402801" y="4766636"/>
            <a:ext cx="9473253" cy="4381380"/>
          </a:xfrm>
          <a:custGeom>
            <a:avLst/>
            <a:gdLst/>
            <a:ahLst/>
            <a:cxnLst/>
            <a:rect l="l" t="t" r="r" b="b"/>
            <a:pathLst>
              <a:path w="9473253" h="4381380" extrusionOk="0">
                <a:moveTo>
                  <a:pt x="0" y="0"/>
                </a:moveTo>
                <a:lnTo>
                  <a:pt x="9473253" y="0"/>
                </a:lnTo>
                <a:lnTo>
                  <a:pt x="9473253" y="4381380"/>
                </a:lnTo>
                <a:lnTo>
                  <a:pt x="0" y="4381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60" name="Google Shape;160;p8"/>
          <p:cNvSpPr/>
          <p:nvPr/>
        </p:nvSpPr>
        <p:spPr>
          <a:xfrm>
            <a:off x="12624479" y="1287088"/>
            <a:ext cx="4753853" cy="4242814"/>
          </a:xfrm>
          <a:custGeom>
            <a:avLst/>
            <a:gdLst/>
            <a:ahLst/>
            <a:cxnLst/>
            <a:rect l="l" t="t" r="r" b="b"/>
            <a:pathLst>
              <a:path w="4753853" h="4242814" extrusionOk="0">
                <a:moveTo>
                  <a:pt x="0" y="0"/>
                </a:moveTo>
                <a:lnTo>
                  <a:pt x="4753853" y="0"/>
                </a:lnTo>
                <a:lnTo>
                  <a:pt x="4753853" y="4242814"/>
                </a:lnTo>
                <a:lnTo>
                  <a:pt x="0" y="4242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62" name="Google Shape;162;p8"/>
          <p:cNvSpPr txBox="1"/>
          <p:nvPr/>
        </p:nvSpPr>
        <p:spPr>
          <a:xfrm>
            <a:off x="3283762" y="168133"/>
            <a:ext cx="11720475" cy="66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Muzyczne i artystyczne w placówkach oświatowych</a:t>
            </a:r>
            <a:r>
              <a:rPr lang="pl-PL" sz="3098" b="1" dirty="0" smtClean="0">
                <a:latin typeface="Arimo"/>
                <a:ea typeface="Arimo"/>
                <a:cs typeface="Arimo"/>
                <a:sym typeface="Arimo"/>
              </a:rPr>
              <a:t>:</a:t>
            </a:r>
            <a:r>
              <a:rPr lang="pl-PL" sz="3098" b="1" i="0" u="none" strike="noStrike" cap="none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23</a:t>
            </a:r>
            <a:endParaRPr lang="pl-PL" dirty="0"/>
          </a:p>
        </p:txBody>
      </p:sp>
      <p:sp>
        <p:nvSpPr>
          <p:cNvPr id="163" name="Google Shape;163;p8"/>
          <p:cNvSpPr txBox="1"/>
          <p:nvPr/>
        </p:nvSpPr>
        <p:spPr>
          <a:xfrm>
            <a:off x="1153011" y="1371601"/>
            <a:ext cx="10427570" cy="1895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Podczas Miejskiego Konkursu Piosenki Autorskiej uczestnicy mieli za zadanie skomponować, napisać tekst oraz melodię o naszym mieście. W konkursie również wzięły udział miasta </a:t>
            </a: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ościenne</a:t>
            </a:r>
            <a:r>
              <a:rPr lang="pl-PL" sz="2199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marR="0" lvl="0" indent="0" algn="ctr" rtl="0">
              <a:lnSpc>
                <a:spcPct val="13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99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Kolejnym konkursem na 770 –lecie był projekt znaczk</a:t>
            </a:r>
            <a:r>
              <a:rPr lang="pl-PL" sz="2199" dirty="0" smtClean="0">
                <a:latin typeface="Times New Roman"/>
                <a:ea typeface="Times New Roman"/>
                <a:cs typeface="Times New Roman"/>
                <a:sym typeface="Times New Roman"/>
              </a:rPr>
              <a:t>a pocztowego miasta Bytomia</a:t>
            </a:r>
            <a:endParaRPr lang="pl-PL" sz="2199" b="0" i="0" u="none" strike="noStrike" cap="none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p8"/>
          <p:cNvSpPr/>
          <p:nvPr/>
        </p:nvSpPr>
        <p:spPr>
          <a:xfrm>
            <a:off x="233028" y="8064154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5" name="Google Shape;165;p8"/>
          <p:cNvSpPr/>
          <p:nvPr/>
        </p:nvSpPr>
        <p:spPr>
          <a:xfrm rot="10800000">
            <a:off x="14652150" y="0"/>
            <a:ext cx="3635850" cy="2122014"/>
          </a:xfrm>
          <a:custGeom>
            <a:avLst/>
            <a:gdLst/>
            <a:ahLst/>
            <a:cxnLst/>
            <a:rect l="l" t="t" r="r" b="b"/>
            <a:pathLst>
              <a:path w="3635850" h="2122014" extrusionOk="0">
                <a:moveTo>
                  <a:pt x="0" y="0"/>
                </a:moveTo>
                <a:lnTo>
                  <a:pt x="3635850" y="0"/>
                </a:lnTo>
                <a:lnTo>
                  <a:pt x="3635850" y="2122014"/>
                </a:lnTo>
                <a:lnTo>
                  <a:pt x="0" y="212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4" name="Picture 8" descr="Może być ilustracją przedstawiającą teks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75397" y="3541425"/>
            <a:ext cx="4325600" cy="5767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3684</TotalTime>
  <Words>3121</Words>
  <Application>Microsoft Office PowerPoint</Application>
  <PresentationFormat>Niestandardowy</PresentationFormat>
  <Paragraphs>248</Paragraphs>
  <Slides>50</Slides>
  <Notes>38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50</vt:i4>
      </vt:variant>
    </vt:vector>
  </HeadingPairs>
  <TitlesOfParts>
    <vt:vector size="57" baseType="lpstr">
      <vt:lpstr>Arial</vt:lpstr>
      <vt:lpstr>Calibri</vt:lpstr>
      <vt:lpstr>Arimo</vt:lpstr>
      <vt:lpstr>Times New Roman</vt:lpstr>
      <vt:lpstr>Cambria</vt:lpstr>
      <vt:lpstr>Arial Black</vt:lpstr>
      <vt:lpstr>Office Theme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WYDARZENIA TOWARZYSZĄCE ORGANIZOWANE PRZEZ BYTOMSKIE CENTRUM KULTURY  </vt:lpstr>
      <vt:lpstr>Slajd 34</vt:lpstr>
      <vt:lpstr>„BYTOM PEJZAŻ POSTINDUSTRUALNY ŚLĄSKA” </vt:lpstr>
      <vt:lpstr>BYTOM NA ZNACZKACH POCZTOWYCH 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Barbara Freier-Pniok</dc:creator>
  <cp:lastModifiedBy>bfreier</cp:lastModifiedBy>
  <cp:revision>202</cp:revision>
  <dcterms:created xsi:type="dcterms:W3CDTF">2006-08-16T00:00:00Z</dcterms:created>
  <dcterms:modified xsi:type="dcterms:W3CDTF">2024-11-26T10:50:05Z</dcterms:modified>
</cp:coreProperties>
</file>